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7" r:id="rId1"/>
  </p:sldMasterIdLst>
  <p:notesMasterIdLst>
    <p:notesMasterId r:id="rId14"/>
  </p:notesMasterIdLst>
  <p:sldIdLst>
    <p:sldId id="268" r:id="rId2"/>
    <p:sldId id="264" r:id="rId3"/>
    <p:sldId id="256" r:id="rId4"/>
    <p:sldId id="257" r:id="rId5"/>
    <p:sldId id="266" r:id="rId6"/>
    <p:sldId id="258" r:id="rId7"/>
    <p:sldId id="260" r:id="rId8"/>
    <p:sldId id="261" r:id="rId9"/>
    <p:sldId id="263" r:id="rId10"/>
    <p:sldId id="265" r:id="rId11"/>
    <p:sldId id="262" r:id="rId12"/>
    <p:sldId id="25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7040" autoAdjust="0"/>
    <p:restoredTop sz="71168" autoAdjust="0"/>
  </p:normalViewPr>
  <p:slideViewPr>
    <p:cSldViewPr snapToGrid="0">
      <p:cViewPr varScale="1">
        <p:scale>
          <a:sx n="51" d="100"/>
          <a:sy n="51" d="100"/>
        </p:scale>
        <p:origin x="-2064"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4D0A22-A953-42B2-B848-8CECE5E19E06}" type="datetimeFigureOut">
              <a:rPr lang="en-US" smtClean="0"/>
              <a:pPr/>
              <a:t>9/20/2018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E5EA0C-E739-4D1C-9707-35403CFE6743}" type="slidenum">
              <a:rPr lang="en-US" smtClean="0"/>
              <a:pPr/>
              <a:t>‹#›</a:t>
            </a:fld>
            <a:endParaRPr lang="en-US" dirty="0"/>
          </a:p>
        </p:txBody>
      </p:sp>
    </p:spTree>
    <p:extLst>
      <p:ext uri="{BB962C8B-B14F-4D97-AF65-F5344CB8AC3E}">
        <p14:creationId xmlns:p14="http://schemas.microsoft.com/office/powerpoint/2010/main" xmlns="" val="3528304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presentation will intensively cover the Asia pacific potential for airline growth</a:t>
            </a:r>
            <a:r>
              <a:rPr lang="en-US" baseline="0" dirty="0" smtClean="0"/>
              <a:t> by thoroughly discussing the possible reasons as to why.</a:t>
            </a:r>
            <a:endParaRPr lang="en-US" dirty="0"/>
          </a:p>
        </p:txBody>
      </p:sp>
      <p:sp>
        <p:nvSpPr>
          <p:cNvPr id="4" name="Slide Number Placeholder 3"/>
          <p:cNvSpPr>
            <a:spLocks noGrp="1"/>
          </p:cNvSpPr>
          <p:nvPr>
            <p:ph type="sldNum" sz="quarter" idx="10"/>
          </p:nvPr>
        </p:nvSpPr>
        <p:spPr/>
        <p:txBody>
          <a:bodyPr/>
          <a:lstStyle/>
          <a:p>
            <a:fld id="{E8E5EA0C-E739-4D1C-9707-35403CFE6743}"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nSpc>
                <a:spcPct val="200000"/>
              </a:lnSpc>
            </a:pPr>
            <a:r>
              <a:rPr lang="en-US" sz="2800" dirty="0" smtClean="0">
                <a:latin typeface="Times New Roman" pitchFamily="18" charset="0"/>
                <a:cs typeface="Times New Roman" pitchFamily="18" charset="0"/>
              </a:rPr>
              <a:t>Asia Pacific is a diverse region consisting</a:t>
            </a:r>
            <a:r>
              <a:rPr lang="en-US" sz="2800" baseline="0" dirty="0" smtClean="0">
                <a:latin typeface="Times New Roman" pitchFamily="18" charset="0"/>
                <a:cs typeface="Times New Roman" pitchFamily="18" charset="0"/>
              </a:rPr>
              <a:t> of nations such as China, India, Australia as well as ASEAN- Association of South East Asian Nations. This region has about 4 billion human </a:t>
            </a:r>
            <a:r>
              <a:rPr lang="en-US" sz="2800" baseline="0" dirty="0" smtClean="0">
                <a:latin typeface="Times New Roman" pitchFamily="18" charset="0"/>
                <a:cs typeface="Times New Roman" pitchFamily="18" charset="0"/>
              </a:rPr>
              <a:t>population. This </a:t>
            </a:r>
            <a:r>
              <a:rPr lang="en-US" sz="2800" baseline="0" dirty="0" smtClean="0">
                <a:latin typeface="Times New Roman" pitchFamily="18" charset="0"/>
                <a:cs typeface="Times New Roman" pitchFamily="18" charset="0"/>
              </a:rPr>
              <a:t>region has grow economically to aviation industry as investors can access this regions aviation also contributes to the nations revenue.</a:t>
            </a:r>
          </a:p>
          <a:p>
            <a:pPr>
              <a:lnSpc>
                <a:spcPct val="200000"/>
              </a:lnSpc>
            </a:pPr>
            <a:r>
              <a:rPr lang="en-US" sz="2800" baseline="0" dirty="0" smtClean="0">
                <a:latin typeface="Times New Roman" pitchFamily="18" charset="0"/>
                <a:cs typeface="Times New Roman" pitchFamily="18" charset="0"/>
              </a:rPr>
              <a:t>The Association of Asian Pacific Airline was formed in 1966 with initial headquarters in Makati Philippines but later moved to Malaysia. It has 16 members, it was formed to facilitate the airline development in this region.</a:t>
            </a:r>
          </a:p>
          <a:p>
            <a:pPr>
              <a:lnSpc>
                <a:spcPct val="200000"/>
              </a:lnSpc>
            </a:pPr>
            <a:r>
              <a:rPr lang="en-US" sz="2800" baseline="0" dirty="0" smtClean="0">
                <a:latin typeface="Times New Roman" pitchFamily="18" charset="0"/>
                <a:cs typeface="Times New Roman" pitchFamily="18" charset="0"/>
              </a:rPr>
              <a:t>The airline authorities have predicted the growth rate of airline in this region is expected to grow due  by 6.4 percent by 2032 in passenger </a:t>
            </a:r>
            <a:r>
              <a:rPr lang="en-US" sz="2800" baseline="0" dirty="0" smtClean="0">
                <a:latin typeface="Times New Roman" pitchFamily="18" charset="0"/>
                <a:cs typeface="Times New Roman" pitchFamily="18" charset="0"/>
              </a:rPr>
              <a:t>traffic </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Liou</a:t>
            </a:r>
            <a:r>
              <a:rPr lang="en-US" sz="2800" dirty="0" smtClean="0">
                <a:latin typeface="Times New Roman" pitchFamily="18" charset="0"/>
                <a:cs typeface="Times New Roman" pitchFamily="18" charset="0"/>
              </a:rPr>
              <a:t>, 2012)</a:t>
            </a:r>
            <a:r>
              <a:rPr lang="en-US" sz="2800" baseline="0" dirty="0" smtClean="0">
                <a:latin typeface="Times New Roman" pitchFamily="18" charset="0"/>
                <a:cs typeface="Times New Roman" pitchFamily="18" charset="0"/>
              </a:rPr>
              <a:t>.</a:t>
            </a:r>
            <a:endParaRPr lang="en-US" sz="2800" baseline="0" dirty="0" smtClean="0">
              <a:latin typeface="Times New Roman" pitchFamily="18" charset="0"/>
              <a:cs typeface="Times New Roman" pitchFamily="18" charset="0"/>
            </a:endParaRPr>
          </a:p>
          <a:p>
            <a:pPr>
              <a:lnSpc>
                <a:spcPct val="200000"/>
              </a:lnSpc>
            </a:pPr>
            <a:r>
              <a:rPr lang="en-US" sz="2800" baseline="0" dirty="0" smtClean="0">
                <a:latin typeface="Times New Roman" pitchFamily="18" charset="0"/>
                <a:cs typeface="Times New Roman" pitchFamily="18" charset="0"/>
              </a:rPr>
              <a:t>The reason why Asia Pacific has potential of airline growth that will be discussed in this PowerPoint includes increased passenger and cargo traffic, advancement in technology, increased networks between the nations, economic development of the region and tourism.</a:t>
            </a:r>
          </a:p>
        </p:txBody>
      </p:sp>
      <p:sp>
        <p:nvSpPr>
          <p:cNvPr id="4" name="Slide Number Placeholder 3"/>
          <p:cNvSpPr>
            <a:spLocks noGrp="1"/>
          </p:cNvSpPr>
          <p:nvPr>
            <p:ph type="sldNum" sz="quarter" idx="10"/>
          </p:nvPr>
        </p:nvSpPr>
        <p:spPr/>
        <p:txBody>
          <a:bodyPr/>
          <a:lstStyle/>
          <a:p>
            <a:fld id="{E8E5EA0C-E739-4D1C-9707-35403CFE6743}" type="slidenum">
              <a:rPr lang="en-US" smtClean="0"/>
              <a:pPr/>
              <a:t>2</a:t>
            </a:fld>
            <a:endParaRPr lang="en-US" dirty="0"/>
          </a:p>
        </p:txBody>
      </p:sp>
    </p:spTree>
    <p:extLst>
      <p:ext uri="{BB962C8B-B14F-4D97-AF65-F5344CB8AC3E}">
        <p14:creationId xmlns:p14="http://schemas.microsoft.com/office/powerpoint/2010/main" xmlns="" val="836890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2800" dirty="0" smtClean="0">
                <a:latin typeface="Times New Roman" panose="02020603050405020304" pitchFamily="18" charset="0"/>
                <a:cs typeface="Times New Roman" panose="02020603050405020304" pitchFamily="18" charset="0"/>
              </a:rPr>
              <a:t>Asia pacific region has a population of about 4 billion people. This is approximately 62</a:t>
            </a:r>
            <a:r>
              <a:rPr lang="en-US" sz="2800" baseline="0" dirty="0" smtClean="0">
                <a:latin typeface="Times New Roman" panose="02020603050405020304" pitchFamily="18" charset="0"/>
                <a:cs typeface="Times New Roman" panose="02020603050405020304" pitchFamily="18" charset="0"/>
              </a:rPr>
              <a:t> percent of the overall human population in the globe.</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800" dirty="0" smtClean="0">
                <a:latin typeface="Times New Roman" panose="02020603050405020304" pitchFamily="18" charset="0"/>
                <a:cs typeface="Times New Roman" panose="02020603050405020304" pitchFamily="18" charset="0"/>
              </a:rPr>
              <a:t>Asia pacific accounts for a third of the worlds</a:t>
            </a:r>
            <a:r>
              <a:rPr lang="en-US" sz="2800" baseline="0" dirty="0" smtClean="0">
                <a:latin typeface="Times New Roman" panose="02020603050405020304" pitchFamily="18" charset="0"/>
                <a:cs typeface="Times New Roman" panose="02020603050405020304" pitchFamily="18" charset="0"/>
              </a:rPr>
              <a:t> passenger traffic.  This region has about 359 airlines that operate in over 1200 airlines. The demand to travel to Asia Pacific is continuously growing since it is accessible by air, hence, improvements in air travel industry are continuously </a:t>
            </a:r>
            <a:r>
              <a:rPr lang="en-US" sz="2800" baseline="0" dirty="0" smtClean="0">
                <a:latin typeface="Times New Roman" panose="02020603050405020304" pitchFamily="18" charset="0"/>
                <a:cs typeface="Times New Roman" panose="02020603050405020304" pitchFamily="18" charset="0"/>
              </a:rPr>
              <a:t>made. According to </a:t>
            </a:r>
            <a:r>
              <a:rPr lang="en-US" sz="2800" dirty="0" err="1" smtClean="0">
                <a:latin typeface="Times New Roman" panose="02020603050405020304" pitchFamily="18" charset="0"/>
                <a:cs typeface="Times New Roman" panose="02020603050405020304" pitchFamily="18" charset="0"/>
              </a:rPr>
              <a:t>Tsui</a:t>
            </a:r>
            <a:r>
              <a:rPr lang="en-US" sz="2800" baseline="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et al.</a:t>
            </a:r>
            <a:r>
              <a:rPr lang="en-US" sz="2800" baseline="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2014),</a:t>
            </a:r>
            <a:r>
              <a:rPr lang="en-US" sz="2800" baseline="0" dirty="0" smtClean="0">
                <a:latin typeface="Times New Roman" panose="02020603050405020304" pitchFamily="18" charset="0"/>
                <a:cs typeface="Times New Roman" panose="02020603050405020304" pitchFamily="18" charset="0"/>
              </a:rPr>
              <a:t> domestic </a:t>
            </a:r>
            <a:r>
              <a:rPr lang="en-US" sz="2800" baseline="0" dirty="0" smtClean="0">
                <a:latin typeface="Times New Roman" panose="02020603050405020304" pitchFamily="18" charset="0"/>
                <a:cs typeface="Times New Roman" panose="02020603050405020304" pitchFamily="18" charset="0"/>
              </a:rPr>
              <a:t>travel has also played significant role, development and growth of aviation industry does not only depend on foreign passengers but also the local citizens who use the air ways to travel within Asia Pacific region.</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800" baseline="0" dirty="0" smtClean="0">
                <a:latin typeface="Times New Roman" panose="02020603050405020304" pitchFamily="18" charset="0"/>
                <a:cs typeface="Times New Roman" panose="02020603050405020304" pitchFamily="18" charset="0"/>
              </a:rPr>
              <a:t>According to Boeing, cargo traffic in Asia is expected to raise from 5 percent per annum. Furthermore, air cargo is important aspect in this region economy.</a:t>
            </a:r>
          </a:p>
          <a:p>
            <a:pPr marL="0" marR="0" lvl="0" indent="0" algn="l" defTabSz="914400" rtl="0" eaLnBrk="1" fontAlgn="auto" latinLnBrk="0" hangingPunct="1">
              <a:lnSpc>
                <a:spcPct val="200000"/>
              </a:lnSpc>
              <a:spcBef>
                <a:spcPts val="0"/>
              </a:spcBef>
              <a:spcAft>
                <a:spcPts val="0"/>
              </a:spcAft>
              <a:buClrTx/>
              <a:buSzTx/>
              <a:buFontTx/>
              <a:buNone/>
              <a:tabLst/>
              <a:defRPr/>
            </a:pPr>
            <a:endParaRPr lang="en-US" sz="2800" baseline="0" dirty="0" smtClean="0">
              <a:latin typeface="Times New Roman" panose="02020603050405020304" pitchFamily="18" charset="0"/>
              <a:cs typeface="Times New Roman" panose="02020603050405020304" pitchFamily="18" charset="0"/>
            </a:endParaRPr>
          </a:p>
          <a:p>
            <a:pPr>
              <a:lnSpc>
                <a:spcPct val="200000"/>
              </a:lnSpc>
            </a:pP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3</a:t>
            </a:fld>
            <a:endParaRPr lang="en-US" dirty="0"/>
          </a:p>
        </p:txBody>
      </p:sp>
    </p:spTree>
    <p:extLst>
      <p:ext uri="{BB962C8B-B14F-4D97-AF65-F5344CB8AC3E}">
        <p14:creationId xmlns:p14="http://schemas.microsoft.com/office/powerpoint/2010/main" xmlns="" val="3492180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3200" dirty="0" smtClean="0">
                <a:latin typeface="Times New Roman" panose="02020603050405020304" pitchFamily="18" charset="0"/>
                <a:cs typeface="Times New Roman" panose="02020603050405020304" pitchFamily="18" charset="0"/>
              </a:rPr>
              <a:t>Asia Pacific</a:t>
            </a:r>
            <a:r>
              <a:rPr lang="en-US" sz="3200" baseline="0" dirty="0" smtClean="0">
                <a:latin typeface="Times New Roman" panose="02020603050405020304" pitchFamily="18" charset="0"/>
                <a:cs typeface="Times New Roman" panose="02020603050405020304" pitchFamily="18" charset="0"/>
              </a:rPr>
              <a:t> has 240 full flight simulators that are functioning. The demand for the simulators is increasing and it is expected that 30 new simulator will be acquired.</a:t>
            </a:r>
          </a:p>
          <a:p>
            <a:r>
              <a:rPr lang="en-US" sz="3200" baseline="0" dirty="0" smtClean="0">
                <a:latin typeface="Times New Roman" panose="02020603050405020304" pitchFamily="18" charset="0"/>
                <a:cs typeface="Times New Roman" panose="02020603050405020304" pitchFamily="18" charset="0"/>
              </a:rPr>
              <a:t>The new planes acquired have been modernized to replace the aging </a:t>
            </a:r>
            <a:r>
              <a:rPr lang="en-US" sz="3200" baseline="0" dirty="0" smtClean="0">
                <a:latin typeface="Times New Roman" panose="02020603050405020304" pitchFamily="18" charset="0"/>
                <a:cs typeface="Times New Roman" panose="02020603050405020304" pitchFamily="18" charset="0"/>
              </a:rPr>
              <a:t>aircrafts. Tracking </a:t>
            </a:r>
            <a:r>
              <a:rPr lang="en-US" sz="3200" baseline="0" dirty="0" smtClean="0">
                <a:latin typeface="Times New Roman" panose="02020603050405020304" pitchFamily="18" charset="0"/>
                <a:cs typeface="Times New Roman" panose="02020603050405020304" pitchFamily="18" charset="0"/>
              </a:rPr>
              <a:t>technology and other analytic tools have been used to search luggage in the airports to maintain security in the </a:t>
            </a:r>
            <a:r>
              <a:rPr lang="en-US" sz="3200" baseline="0" dirty="0" smtClean="0">
                <a:latin typeface="Times New Roman" panose="02020603050405020304" pitchFamily="18" charset="0"/>
                <a:cs typeface="Times New Roman" panose="02020603050405020304" pitchFamily="18" charset="0"/>
              </a:rPr>
              <a:t>airports. Security </a:t>
            </a:r>
            <a:r>
              <a:rPr lang="en-US" sz="3200" baseline="0" dirty="0" smtClean="0">
                <a:latin typeface="Times New Roman" panose="02020603050405020304" pitchFamily="18" charset="0"/>
                <a:cs typeface="Times New Roman" panose="02020603050405020304" pitchFamily="18" charset="0"/>
              </a:rPr>
              <a:t>in the airports has been improved by use of smart technology to ensure safety of passengers, the nations and airline </a:t>
            </a:r>
            <a:r>
              <a:rPr lang="en-US" sz="3200" baseline="0" dirty="0" smtClean="0">
                <a:latin typeface="Times New Roman" panose="02020603050405020304" pitchFamily="18" charset="0"/>
                <a:cs typeface="Times New Roman" panose="02020603050405020304" pitchFamily="18" charset="0"/>
              </a:rPr>
              <a:t>employees (</a:t>
            </a:r>
            <a:r>
              <a:rPr lang="en-US" sz="3200" dirty="0" smtClean="0">
                <a:latin typeface="Times New Roman" panose="02020603050405020304" pitchFamily="18" charset="0"/>
                <a:cs typeface="Times New Roman" panose="02020603050405020304" pitchFamily="18" charset="0"/>
              </a:rPr>
              <a:t>Zhang et al., 2017)</a:t>
            </a:r>
            <a:r>
              <a:rPr lang="en-US" sz="3200" baseline="0" dirty="0" smtClean="0">
                <a:latin typeface="Times New Roman" panose="02020603050405020304" pitchFamily="18" charset="0"/>
                <a:cs typeface="Times New Roman" panose="02020603050405020304" pitchFamily="18" charset="0"/>
              </a:rPr>
              <a:t>.</a:t>
            </a:r>
            <a:endParaRPr lang="en-US" sz="3200" baseline="0" dirty="0" smtClean="0">
              <a:latin typeface="Times New Roman" panose="02020603050405020304" pitchFamily="18" charset="0"/>
              <a:cs typeface="Times New Roman" panose="02020603050405020304" pitchFamily="18" charset="0"/>
            </a:endParaRPr>
          </a:p>
          <a:p>
            <a:r>
              <a:rPr lang="en-US" sz="3200" baseline="0" dirty="0" smtClean="0">
                <a:latin typeface="Times New Roman" panose="02020603050405020304" pitchFamily="18" charset="0"/>
                <a:cs typeface="Times New Roman" panose="02020603050405020304" pitchFamily="18" charset="0"/>
              </a:rPr>
              <a:t> Passengers using Asia Pacific can access information about the services offer through their phones by visiting the airline websites.</a:t>
            </a:r>
            <a:endParaRPr lang="en-US" sz="3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4</a:t>
            </a:fld>
            <a:endParaRPr lang="en-US" dirty="0"/>
          </a:p>
        </p:txBody>
      </p:sp>
    </p:spTree>
    <p:extLst>
      <p:ext uri="{BB962C8B-B14F-4D97-AF65-F5344CB8AC3E}">
        <p14:creationId xmlns:p14="http://schemas.microsoft.com/office/powerpoint/2010/main" xmlns="" val="417927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nSpc>
                <a:spcPct val="200000"/>
              </a:lnSpc>
            </a:pPr>
            <a:r>
              <a:rPr lang="en-US" sz="2800" dirty="0" smtClean="0">
                <a:latin typeface="Times New Roman" panose="02020603050405020304" pitchFamily="18" charset="0"/>
                <a:cs typeface="Times New Roman" panose="02020603050405020304" pitchFamily="18" charset="0"/>
              </a:rPr>
              <a:t>The E-commerce technology has enabled sale or aerospace parts to the aviation industries it also has assisted in ordering of new modern aircrafts for the airlines.</a:t>
            </a:r>
          </a:p>
          <a:p>
            <a:pPr>
              <a:lnSpc>
                <a:spcPct val="200000"/>
              </a:lnSpc>
            </a:pPr>
            <a:r>
              <a:rPr lang="en-US" sz="2800" dirty="0" smtClean="0">
                <a:latin typeface="Times New Roman" panose="02020603050405020304" pitchFamily="18" charset="0"/>
                <a:cs typeface="Times New Roman" panose="02020603050405020304" pitchFamily="18" charset="0"/>
              </a:rPr>
              <a:t>Japan</a:t>
            </a:r>
            <a:r>
              <a:rPr lang="en-US" sz="2800" baseline="0" dirty="0" smtClean="0">
                <a:latin typeface="Times New Roman" panose="02020603050405020304" pitchFamily="18" charset="0"/>
                <a:cs typeface="Times New Roman" panose="02020603050405020304" pitchFamily="18" charset="0"/>
              </a:rPr>
              <a:t> Airport will try out seven robots in the Haneda airport, the robots will carry out several tasks such as detection of security threats, LG airport guide robots have had trials in the Asia pacific </a:t>
            </a:r>
            <a:r>
              <a:rPr lang="en-US" sz="2800" baseline="0" dirty="0" smtClean="0">
                <a:latin typeface="Times New Roman" panose="02020603050405020304" pitchFamily="18" charset="0"/>
                <a:cs typeface="Times New Roman" panose="02020603050405020304" pitchFamily="18" charset="0"/>
              </a:rPr>
              <a:t>region. The </a:t>
            </a:r>
            <a:r>
              <a:rPr lang="en-US" sz="2800" baseline="0" dirty="0" smtClean="0">
                <a:latin typeface="Times New Roman" panose="02020603050405020304" pitchFamily="18" charset="0"/>
                <a:cs typeface="Times New Roman" panose="02020603050405020304" pitchFamily="18" charset="0"/>
              </a:rPr>
              <a:t>translation technology is widely used in New Zealand, several airline official have highlighted the significance of the technology in the airports for easy communication breaking the language </a:t>
            </a:r>
            <a:r>
              <a:rPr lang="en-US" sz="2800" baseline="0" dirty="0" smtClean="0">
                <a:latin typeface="Times New Roman" panose="02020603050405020304" pitchFamily="18" charset="0"/>
                <a:cs typeface="Times New Roman" panose="02020603050405020304" pitchFamily="18" charset="0"/>
              </a:rPr>
              <a:t>barriers </a:t>
            </a:r>
            <a:r>
              <a:rPr lang="en-US" sz="2800" dirty="0" smtClean="0">
                <a:latin typeface="Times New Roman" panose="02020603050405020304" pitchFamily="18" charset="0"/>
                <a:cs typeface="Times New Roman" panose="02020603050405020304" pitchFamily="18" charset="0"/>
              </a:rPr>
              <a:t>(</a:t>
            </a:r>
            <a:r>
              <a:rPr lang="en-US" sz="2800" dirty="0" err="1" smtClean="0">
                <a:latin typeface="Times New Roman" panose="02020603050405020304" pitchFamily="18" charset="0"/>
                <a:cs typeface="Times New Roman" panose="02020603050405020304" pitchFamily="18" charset="0"/>
              </a:rPr>
              <a:t>Tsui</a:t>
            </a:r>
            <a:r>
              <a:rPr lang="en-US" sz="2800" dirty="0" smtClean="0">
                <a:latin typeface="Times New Roman" panose="02020603050405020304" pitchFamily="18" charset="0"/>
                <a:cs typeface="Times New Roman" panose="02020603050405020304" pitchFamily="18" charset="0"/>
              </a:rPr>
              <a:t> et al., 2014)</a:t>
            </a:r>
            <a:r>
              <a:rPr lang="en-US" sz="2800" baseline="0" dirty="0" smtClean="0">
                <a:latin typeface="Times New Roman" panose="02020603050405020304" pitchFamily="18" charset="0"/>
                <a:cs typeface="Times New Roman" panose="02020603050405020304" pitchFamily="18" charset="0"/>
              </a:rPr>
              <a:t>.</a:t>
            </a:r>
            <a:endParaRPr lang="en-US" sz="2800" baseline="0" dirty="0" smtClean="0">
              <a:latin typeface="Times New Roman" panose="02020603050405020304" pitchFamily="18" charset="0"/>
              <a:cs typeface="Times New Roman" panose="02020603050405020304" pitchFamily="18" charset="0"/>
            </a:endParaRPr>
          </a:p>
          <a:p>
            <a:pPr>
              <a:lnSpc>
                <a:spcPct val="200000"/>
              </a:lnSpc>
            </a:pPr>
            <a:r>
              <a:rPr lang="en-US" sz="2800" baseline="0" dirty="0" smtClean="0">
                <a:latin typeface="Times New Roman" panose="02020603050405020304" pitchFamily="18" charset="0"/>
                <a:cs typeface="Times New Roman" panose="02020603050405020304" pitchFamily="18" charset="0"/>
              </a:rPr>
              <a:t>Hong Kong airport authority are paying close consideration to augmented reality that assists in finding was in the airport facility.</a:t>
            </a:r>
          </a:p>
          <a:p>
            <a:pPr>
              <a:lnSpc>
                <a:spcPct val="200000"/>
              </a:lnSpc>
            </a:pPr>
            <a:r>
              <a:rPr lang="en-US" sz="2800" dirty="0" smtClean="0">
                <a:latin typeface="Times New Roman" panose="02020603050405020304" pitchFamily="18" charset="0"/>
                <a:cs typeface="Times New Roman" panose="02020603050405020304" pitchFamily="18" charset="0"/>
              </a:rPr>
              <a:t>Booking.com technology enable</a:t>
            </a:r>
            <a:r>
              <a:rPr lang="en-US" sz="2800" baseline="0" dirty="0" smtClean="0">
                <a:latin typeface="Times New Roman" panose="02020603050405020304" pitchFamily="18" charset="0"/>
                <a:cs typeface="Times New Roman" panose="02020603050405020304" pitchFamily="18" charset="0"/>
              </a:rPr>
              <a:t> passengers to access  available airline services from the airline websites, their cost and schedules allowing passengers efficient time to plan.</a:t>
            </a: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5</a:t>
            </a:fld>
            <a:endParaRPr lang="en-US" dirty="0"/>
          </a:p>
        </p:txBody>
      </p:sp>
    </p:spTree>
    <p:extLst>
      <p:ext uri="{BB962C8B-B14F-4D97-AF65-F5344CB8AC3E}">
        <p14:creationId xmlns:p14="http://schemas.microsoft.com/office/powerpoint/2010/main" xmlns="" val="1017186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2800" dirty="0" smtClean="0">
                <a:latin typeface="Times New Roman" panose="02020603050405020304" pitchFamily="18" charset="0"/>
                <a:cs typeface="Times New Roman" panose="02020603050405020304" pitchFamily="18" charset="0"/>
              </a:rPr>
              <a:t>Asia</a:t>
            </a:r>
            <a:r>
              <a:rPr lang="en-US" sz="2800" baseline="0" dirty="0" smtClean="0">
                <a:latin typeface="Times New Roman" panose="02020603050405020304" pitchFamily="18" charset="0"/>
                <a:cs typeface="Times New Roman" panose="02020603050405020304" pitchFamily="18" charset="0"/>
              </a:rPr>
              <a:t> Pacific region has grown over the years and is attracting foreign shareholders. Investments made improve the nations economy which boost airline industry.</a:t>
            </a:r>
          </a:p>
          <a:p>
            <a:r>
              <a:rPr lang="en-US" sz="2800" dirty="0" smtClean="0">
                <a:latin typeface="Times New Roman" panose="02020603050405020304" pitchFamily="18" charset="0"/>
                <a:cs typeface="Times New Roman" panose="02020603050405020304" pitchFamily="18" charset="0"/>
              </a:rPr>
              <a:t>Nations</a:t>
            </a:r>
            <a:r>
              <a:rPr lang="en-US" sz="2800" baseline="0" dirty="0" smtClean="0">
                <a:latin typeface="Times New Roman" panose="02020603050405020304" pitchFamily="18" charset="0"/>
                <a:cs typeface="Times New Roman" panose="02020603050405020304" pitchFamily="18" charset="0"/>
              </a:rPr>
              <a:t> such as China, India and Indonesia have been ranked among the top ten  nations with successful airline </a:t>
            </a:r>
            <a:r>
              <a:rPr lang="en-US" sz="2800" baseline="0" dirty="0" smtClean="0">
                <a:latin typeface="Times New Roman" panose="02020603050405020304" pitchFamily="18" charset="0"/>
                <a:cs typeface="Times New Roman" panose="02020603050405020304" pitchFamily="18" charset="0"/>
              </a:rPr>
              <a:t>industry </a:t>
            </a:r>
            <a:r>
              <a:rPr lang="en-US" sz="2800" dirty="0" smtClean="0">
                <a:latin typeface="Times New Roman" panose="02020603050405020304" pitchFamily="18" charset="0"/>
                <a:cs typeface="Times New Roman" panose="02020603050405020304" pitchFamily="18" charset="0"/>
              </a:rPr>
              <a:t>(</a:t>
            </a:r>
            <a:r>
              <a:rPr lang="en-US" sz="2800" dirty="0" err="1" smtClean="0">
                <a:latin typeface="Times New Roman" panose="02020603050405020304" pitchFamily="18" charset="0"/>
                <a:cs typeface="Times New Roman" panose="02020603050405020304" pitchFamily="18" charset="0"/>
              </a:rPr>
              <a:t>Liou</a:t>
            </a:r>
            <a:r>
              <a:rPr lang="en-US" sz="2800" dirty="0" smtClean="0">
                <a:latin typeface="Times New Roman" panose="02020603050405020304" pitchFamily="18" charset="0"/>
                <a:cs typeface="Times New Roman" panose="02020603050405020304" pitchFamily="18" charset="0"/>
              </a:rPr>
              <a:t>, 2012)</a:t>
            </a:r>
            <a:r>
              <a:rPr lang="en-US" sz="2800" baseline="0" dirty="0" smtClean="0">
                <a:latin typeface="Times New Roman" panose="02020603050405020304" pitchFamily="18" charset="0"/>
                <a:cs typeface="Times New Roman" panose="02020603050405020304" pitchFamily="18" charset="0"/>
              </a:rPr>
              <a:t>.</a:t>
            </a:r>
            <a:endParaRPr lang="en-US" sz="2800" baseline="0" dirty="0" smtClean="0">
              <a:latin typeface="Times New Roman" panose="02020603050405020304" pitchFamily="18" charset="0"/>
              <a:cs typeface="Times New Roman" panose="02020603050405020304" pitchFamily="18" charset="0"/>
            </a:endParaRPr>
          </a:p>
          <a:p>
            <a:r>
              <a:rPr lang="en-US" sz="2800" baseline="0" dirty="0" smtClean="0">
                <a:latin typeface="Times New Roman" panose="02020603050405020304" pitchFamily="18" charset="0"/>
                <a:cs typeface="Times New Roman" panose="02020603050405020304" pitchFamily="18" charset="0"/>
              </a:rPr>
              <a:t>The rate of domestic air passenger traffic in Asia Pacific has increased by 10 percent. The economy of this region enables the local citizens to use the airlines to visit nations within Asia </a:t>
            </a:r>
            <a:r>
              <a:rPr lang="en-US" sz="2800" baseline="0" dirty="0" smtClean="0">
                <a:latin typeface="Times New Roman" panose="02020603050405020304" pitchFamily="18" charset="0"/>
                <a:cs typeface="Times New Roman" panose="02020603050405020304" pitchFamily="18" charset="0"/>
              </a:rPr>
              <a:t>Pacific. The </a:t>
            </a:r>
            <a:r>
              <a:rPr lang="en-US" sz="2800" baseline="0" dirty="0" smtClean="0">
                <a:latin typeface="Times New Roman" panose="02020603050405020304" pitchFamily="18" charset="0"/>
                <a:cs typeface="Times New Roman" panose="02020603050405020304" pitchFamily="18" charset="0"/>
              </a:rPr>
              <a:t>network between Asia Pacific nations has increased because the nations have made agreement to allow limitless number of airplanes from the nations own market to any of this region’s nation. This agreement has helped improve the local airline industries in the region.</a:t>
            </a:r>
          </a:p>
          <a:p>
            <a:r>
              <a:rPr lang="en-US" sz="2800" baseline="0" dirty="0" smtClean="0">
                <a:latin typeface="Times New Roman" panose="02020603050405020304" pitchFamily="18" charset="0"/>
                <a:cs typeface="Times New Roman" panose="02020603050405020304" pitchFamily="18" charset="0"/>
              </a:rPr>
              <a:t>Other nations in Asia Pacific such as Singapore and Malaysia have developed their aviation industries. Therefore, growth of aviation oils no longer related to the major nations such as India, Thailand and China.</a:t>
            </a: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6</a:t>
            </a:fld>
            <a:endParaRPr lang="en-US" dirty="0"/>
          </a:p>
        </p:txBody>
      </p:sp>
    </p:spTree>
    <p:extLst>
      <p:ext uri="{BB962C8B-B14F-4D97-AF65-F5344CB8AC3E}">
        <p14:creationId xmlns:p14="http://schemas.microsoft.com/office/powerpoint/2010/main" xmlns="" val="401867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nSpc>
                <a:spcPct val="200000"/>
              </a:lnSpc>
            </a:pPr>
            <a:r>
              <a:rPr lang="en-US" sz="2800" dirty="0" smtClean="0">
                <a:latin typeface="Times New Roman" panose="02020603050405020304" pitchFamily="18" charset="0"/>
                <a:cs typeface="Times New Roman" panose="02020603050405020304" pitchFamily="18" charset="0"/>
              </a:rPr>
              <a:t>The</a:t>
            </a:r>
            <a:r>
              <a:rPr lang="en-US" sz="2800" baseline="0" dirty="0" smtClean="0">
                <a:latin typeface="Times New Roman" panose="02020603050405020304" pitchFamily="18" charset="0"/>
                <a:cs typeface="Times New Roman" panose="02020603050405020304" pitchFamily="18" charset="0"/>
              </a:rPr>
              <a:t> airlines in Asia Pacific have collaborated with transporters industries in order to boost the profitability rates and to effectively compete with other airlines.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800" dirty="0" smtClean="0">
                <a:latin typeface="Times New Roman" panose="02020603050405020304" pitchFamily="18" charset="0"/>
                <a:cs typeface="Times New Roman" panose="02020603050405020304" pitchFamily="18" charset="0"/>
              </a:rPr>
              <a:t>The bi-annual events brings together airline investors, aircrafts</a:t>
            </a:r>
            <a:r>
              <a:rPr lang="en-US" sz="2800" baseline="0" dirty="0" smtClean="0">
                <a:latin typeface="Times New Roman" panose="02020603050405020304" pitchFamily="18" charset="0"/>
                <a:cs typeface="Times New Roman" panose="02020603050405020304" pitchFamily="18" charset="0"/>
              </a:rPr>
              <a:t> manufacturers and buyers together where new contracts are formed. This events displays the improved aircrafts available to replace the outdated airplanes. It also advertises the growth of Asia Pacific aviation industry to potential investors.</a:t>
            </a:r>
          </a:p>
          <a:p>
            <a:pPr>
              <a:lnSpc>
                <a:spcPct val="200000"/>
              </a:lnSpc>
            </a:pPr>
            <a:r>
              <a:rPr lang="en-US" sz="2800" dirty="0" smtClean="0">
                <a:latin typeface="Times New Roman" panose="02020603050405020304" pitchFamily="18" charset="0"/>
                <a:cs typeface="Times New Roman" panose="02020603050405020304" pitchFamily="18" charset="0"/>
              </a:rPr>
              <a:t>Expansion of airports and increased number</a:t>
            </a:r>
            <a:r>
              <a:rPr lang="en-US" sz="2800" baseline="0" dirty="0" smtClean="0">
                <a:latin typeface="Times New Roman" panose="02020603050405020304" pitchFamily="18" charset="0"/>
                <a:cs typeface="Times New Roman" panose="02020603050405020304" pitchFamily="18" charset="0"/>
              </a:rPr>
              <a:t> of aircrafts in the Asia Pacific will opened many opportunities for aviation carriers hence hiring citizens in the region.</a:t>
            </a:r>
          </a:p>
          <a:p>
            <a:pPr>
              <a:lnSpc>
                <a:spcPct val="200000"/>
              </a:lnSpc>
            </a:pPr>
            <a:r>
              <a:rPr lang="en-US" sz="2800" baseline="0" dirty="0" smtClean="0">
                <a:latin typeface="Times New Roman" panose="02020603050405020304" pitchFamily="18" charset="0"/>
                <a:cs typeface="Times New Roman" panose="02020603050405020304" pitchFamily="18" charset="0"/>
              </a:rPr>
              <a:t>New airline approaches have been introduced such as the Low Cost Carrier which has been  successful in encouraging passengers to choose air transportation over other means as it become affordable.</a:t>
            </a:r>
          </a:p>
          <a:p>
            <a:pPr>
              <a:lnSpc>
                <a:spcPct val="200000"/>
              </a:lnSpc>
            </a:pPr>
            <a:endParaRPr lang="en-US" sz="2800" baseline="0" dirty="0" smtClean="0">
              <a:latin typeface="Times New Roman" panose="02020603050405020304" pitchFamily="18" charset="0"/>
              <a:cs typeface="Times New Roman" panose="02020603050405020304" pitchFamily="18" charset="0"/>
            </a:endParaRPr>
          </a:p>
          <a:p>
            <a:pPr>
              <a:lnSpc>
                <a:spcPct val="200000"/>
              </a:lnSpc>
            </a:pP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7</a:t>
            </a:fld>
            <a:endParaRPr lang="en-US" dirty="0"/>
          </a:p>
        </p:txBody>
      </p:sp>
    </p:spTree>
    <p:extLst>
      <p:ext uri="{BB962C8B-B14F-4D97-AF65-F5344CB8AC3E}">
        <p14:creationId xmlns:p14="http://schemas.microsoft.com/office/powerpoint/2010/main" xmlns="" val="753896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nSpc>
                <a:spcPct val="200000"/>
              </a:lnSpc>
            </a:pPr>
            <a:r>
              <a:rPr lang="en-US" sz="2800" dirty="0" smtClean="0">
                <a:latin typeface="Times New Roman" panose="02020603050405020304" pitchFamily="18" charset="0"/>
                <a:cs typeface="Times New Roman" panose="02020603050405020304" pitchFamily="18" charset="0"/>
              </a:rPr>
              <a:t>The expansion of airport and doubling of airplane fleets has increased</a:t>
            </a:r>
            <a:r>
              <a:rPr lang="en-US" sz="2800" baseline="0" dirty="0" smtClean="0">
                <a:latin typeface="Times New Roman" panose="02020603050405020304" pitchFamily="18" charset="0"/>
                <a:cs typeface="Times New Roman" panose="02020603050405020304" pitchFamily="18" charset="0"/>
              </a:rPr>
              <a:t> demand for more pilots. Boeing has also predicted an increase in number of pilots required in the globe and say Asia Pacific will account for 40 percent of this </a:t>
            </a:r>
            <a:r>
              <a:rPr lang="en-US" sz="2800" baseline="0" dirty="0" err="1" smtClean="0">
                <a:latin typeface="Times New Roman" panose="02020603050405020304" pitchFamily="18" charset="0"/>
                <a:cs typeface="Times New Roman" panose="02020603050405020304" pitchFamily="18" charset="0"/>
              </a:rPr>
              <a:t>pilots.The</a:t>
            </a:r>
            <a:r>
              <a:rPr lang="en-US" sz="2800" baseline="0" dirty="0" smtClean="0">
                <a:latin typeface="Times New Roman" panose="02020603050405020304" pitchFamily="18" charset="0"/>
                <a:cs typeface="Times New Roman" panose="02020603050405020304" pitchFamily="18" charset="0"/>
              </a:rPr>
              <a:t> </a:t>
            </a:r>
            <a:r>
              <a:rPr lang="en-US" sz="2800" baseline="0" dirty="0" smtClean="0">
                <a:latin typeface="Times New Roman" panose="02020603050405020304" pitchFamily="18" charset="0"/>
                <a:cs typeface="Times New Roman" panose="02020603050405020304" pitchFamily="18" charset="0"/>
              </a:rPr>
              <a:t>passenger and cargo traffic is constantly increasing in this region as a result new air routes have been established to make Asia Pacific accessible from are regions of the </a:t>
            </a:r>
            <a:r>
              <a:rPr lang="en-US" sz="2800" baseline="0" dirty="0" smtClean="0">
                <a:latin typeface="Times New Roman" panose="02020603050405020304" pitchFamily="18" charset="0"/>
                <a:cs typeface="Times New Roman" panose="02020603050405020304" pitchFamily="18" charset="0"/>
              </a:rPr>
              <a:t>globe </a:t>
            </a:r>
            <a:r>
              <a:rPr lang="en-US" sz="2800" dirty="0" smtClean="0">
                <a:latin typeface="Times New Roman" panose="02020603050405020304" pitchFamily="18" charset="0"/>
                <a:cs typeface="Times New Roman" panose="02020603050405020304" pitchFamily="18" charset="0"/>
              </a:rPr>
              <a:t>(Zhang et al., 2017)</a:t>
            </a:r>
            <a:r>
              <a:rPr lang="en-US" sz="2800" baseline="0" dirty="0" smtClean="0">
                <a:latin typeface="Times New Roman" panose="02020603050405020304" pitchFamily="18" charset="0"/>
                <a:cs typeface="Times New Roman" panose="02020603050405020304" pitchFamily="18" charset="0"/>
              </a:rPr>
              <a:t>. Asia </a:t>
            </a:r>
            <a:r>
              <a:rPr lang="en-US" sz="2800" baseline="0" dirty="0" smtClean="0">
                <a:latin typeface="Times New Roman" panose="02020603050405020304" pitchFamily="18" charset="0"/>
                <a:cs typeface="Times New Roman" panose="02020603050405020304" pitchFamily="18" charset="0"/>
              </a:rPr>
              <a:t>Pacific airline have tested use of biofuels in their aircrafts in order minimize carbon emission by fossil fuels.</a:t>
            </a:r>
          </a:p>
          <a:p>
            <a:pPr>
              <a:lnSpc>
                <a:spcPct val="200000"/>
              </a:lnSpc>
            </a:pPr>
            <a:r>
              <a:rPr lang="en-US" sz="2800" baseline="0" dirty="0" smtClean="0">
                <a:latin typeface="Times New Roman" panose="02020603050405020304" pitchFamily="18" charset="0"/>
                <a:cs typeface="Times New Roman" panose="02020603050405020304" pitchFamily="18" charset="0"/>
              </a:rPr>
              <a:t>The </a:t>
            </a:r>
            <a:r>
              <a:rPr lang="en-US" sz="2800" baseline="0" dirty="0" smtClean="0">
                <a:latin typeface="Times New Roman" panose="02020603050405020304" pitchFamily="18" charset="0"/>
                <a:cs typeface="Times New Roman" panose="02020603050405020304" pitchFamily="18" charset="0"/>
              </a:rPr>
              <a:t>aircrafts purchased by the airline industry has doubled so that it can keep up with the passenger traffic in the aviation industry.</a:t>
            </a:r>
          </a:p>
          <a:p>
            <a:pPr>
              <a:lnSpc>
                <a:spcPct val="200000"/>
              </a:lnSpc>
            </a:pP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8</a:t>
            </a:fld>
            <a:endParaRPr lang="en-US" dirty="0"/>
          </a:p>
        </p:txBody>
      </p:sp>
    </p:spTree>
    <p:extLst>
      <p:ext uri="{BB962C8B-B14F-4D97-AF65-F5344CB8AC3E}">
        <p14:creationId xmlns:p14="http://schemas.microsoft.com/office/powerpoint/2010/main" xmlns="" val="3039125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nSpc>
                <a:spcPct val="200000"/>
              </a:lnSpc>
            </a:pPr>
            <a:r>
              <a:rPr lang="en-US" sz="3200" dirty="0" smtClean="0">
                <a:latin typeface="Times New Roman" panose="02020603050405020304" pitchFamily="18" charset="0"/>
                <a:cs typeface="Times New Roman" panose="02020603050405020304" pitchFamily="18" charset="0"/>
              </a:rPr>
              <a:t>Asia Pacific is home to mostly visited tourist attraction sites such as the Great Wall, it also has ten of the greatest airline systems.</a:t>
            </a:r>
          </a:p>
          <a:p>
            <a:pPr>
              <a:lnSpc>
                <a:spcPct val="200000"/>
              </a:lnSpc>
            </a:pPr>
            <a:r>
              <a:rPr lang="en-US" sz="3200" dirty="0" smtClean="0">
                <a:latin typeface="Times New Roman" panose="02020603050405020304" pitchFamily="18" charset="0"/>
                <a:cs typeface="Times New Roman" panose="02020603050405020304" pitchFamily="18" charset="0"/>
              </a:rPr>
              <a:t>Most tourist access the Asia pacific regions via air transport, the aviation industry has been working closely wit tourism authorities to boost airline transportation of the tourists.</a:t>
            </a:r>
          </a:p>
          <a:p>
            <a:pPr>
              <a:lnSpc>
                <a:spcPct val="200000"/>
              </a:lnSpc>
            </a:pPr>
            <a:r>
              <a:rPr lang="en-US" sz="3200" dirty="0" smtClean="0">
                <a:latin typeface="Times New Roman" panose="02020603050405020304" pitchFamily="18" charset="0"/>
                <a:cs typeface="Times New Roman" panose="02020603050405020304" pitchFamily="18" charset="0"/>
              </a:rPr>
              <a:t>International Air Transport</a:t>
            </a:r>
            <a:r>
              <a:rPr lang="en-US" sz="3200" baseline="0" dirty="0" smtClean="0">
                <a:latin typeface="Times New Roman" panose="02020603050405020304" pitchFamily="18" charset="0"/>
                <a:cs typeface="Times New Roman" panose="02020603050405020304" pitchFamily="18" charset="0"/>
              </a:rPr>
              <a:t> Association has estimated rise in tourist travel around the globe which will double in 2034 and half of these passengers will be travelling within and to and fro Asia </a:t>
            </a:r>
            <a:r>
              <a:rPr lang="en-US" sz="3200" baseline="0" dirty="0" smtClean="0">
                <a:latin typeface="Times New Roman" panose="02020603050405020304" pitchFamily="18" charset="0"/>
                <a:cs typeface="Times New Roman" panose="02020603050405020304" pitchFamily="18" charset="0"/>
              </a:rPr>
              <a:t>Pacific. The </a:t>
            </a:r>
            <a:r>
              <a:rPr lang="en-US" sz="3200" baseline="0" dirty="0" smtClean="0">
                <a:latin typeface="Times New Roman" panose="02020603050405020304" pitchFamily="18" charset="0"/>
                <a:cs typeface="Times New Roman" panose="02020603050405020304" pitchFamily="18" charset="0"/>
              </a:rPr>
              <a:t>aviation industry is working with tourism department to increase number of flight , it also shows how tourism department can work to acquire flights for their </a:t>
            </a:r>
            <a:r>
              <a:rPr lang="en-US" sz="3200" baseline="0" dirty="0" smtClean="0">
                <a:latin typeface="Times New Roman" panose="02020603050405020304" pitchFamily="18" charset="0"/>
                <a:cs typeface="Times New Roman" panose="02020603050405020304" pitchFamily="18" charset="0"/>
              </a:rPr>
              <a:t>destinations </a:t>
            </a: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Liou</a:t>
            </a:r>
            <a:r>
              <a:rPr lang="en-US" sz="3200" dirty="0" smtClean="0">
                <a:latin typeface="Times New Roman" panose="02020603050405020304" pitchFamily="18" charset="0"/>
                <a:cs typeface="Times New Roman" panose="02020603050405020304" pitchFamily="18" charset="0"/>
              </a:rPr>
              <a:t>, 2012)</a:t>
            </a:r>
            <a:r>
              <a:rPr lang="en-US" sz="3200" baseline="0" dirty="0" smtClean="0">
                <a:latin typeface="Times New Roman" panose="02020603050405020304" pitchFamily="18" charset="0"/>
                <a:cs typeface="Times New Roman" panose="02020603050405020304" pitchFamily="18" charset="0"/>
              </a:rPr>
              <a:t>. Airline </a:t>
            </a:r>
            <a:r>
              <a:rPr lang="en-US" sz="3200" baseline="0" dirty="0" smtClean="0">
                <a:latin typeface="Times New Roman" panose="02020603050405020304" pitchFamily="18" charset="0"/>
                <a:cs typeface="Times New Roman" panose="02020603050405020304" pitchFamily="18" charset="0"/>
              </a:rPr>
              <a:t>industry has recorded increase in flights flown per week as people visiting the region has increased as well as those using airline to access other regions.</a:t>
            </a:r>
            <a:endParaRPr lang="en-US" sz="3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9</a:t>
            </a:fld>
            <a:endParaRPr lang="en-US" dirty="0"/>
          </a:p>
        </p:txBody>
      </p:sp>
    </p:spTree>
    <p:extLst>
      <p:ext uri="{BB962C8B-B14F-4D97-AF65-F5344CB8AC3E}">
        <p14:creationId xmlns:p14="http://schemas.microsoft.com/office/powerpoint/2010/main" xmlns="" val="1483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nSpc>
                <a:spcPct val="200000"/>
              </a:lnSpc>
            </a:pPr>
            <a:r>
              <a:rPr lang="en-US" sz="2800" dirty="0" smtClean="0">
                <a:latin typeface="Times New Roman" pitchFamily="18" charset="0"/>
                <a:cs typeface="Times New Roman" pitchFamily="18" charset="0"/>
              </a:rPr>
              <a:t>The profitable airlines</a:t>
            </a:r>
            <a:r>
              <a:rPr lang="en-US" sz="2800" baseline="0" dirty="0" smtClean="0">
                <a:latin typeface="Times New Roman" pitchFamily="18" charset="0"/>
                <a:cs typeface="Times New Roman" pitchFamily="18" charset="0"/>
              </a:rPr>
              <a:t> are one of the reasons why this region has potential to grow, other nations such as Singapore are improving their aviation systems and industries to keep up with the aviation </a:t>
            </a:r>
            <a:r>
              <a:rPr lang="en-US" sz="2800" baseline="0" dirty="0" smtClean="0">
                <a:latin typeface="Times New Roman" pitchFamily="18" charset="0"/>
                <a:cs typeface="Times New Roman" pitchFamily="18" charset="0"/>
              </a:rPr>
              <a:t>growth. The </a:t>
            </a:r>
            <a:r>
              <a:rPr lang="en-US" sz="2800" baseline="0" dirty="0" smtClean="0">
                <a:latin typeface="Times New Roman" pitchFamily="18" charset="0"/>
                <a:cs typeface="Times New Roman" pitchFamily="18" charset="0"/>
              </a:rPr>
              <a:t>China Belt and Road strategy is aimed at connecting nation from North America, Africa, Europe to the Asia Pacific nations through the transport system, this approach will open new opportunities for growth of aviation industries.</a:t>
            </a:r>
          </a:p>
          <a:p>
            <a:pPr>
              <a:lnSpc>
                <a:spcPct val="200000"/>
              </a:lnSpc>
            </a:pPr>
            <a:r>
              <a:rPr lang="en-US" sz="2800" dirty="0" smtClean="0">
                <a:latin typeface="Times New Roman" pitchFamily="18" charset="0"/>
                <a:cs typeface="Times New Roman" pitchFamily="18" charset="0"/>
              </a:rPr>
              <a:t>According to </a:t>
            </a:r>
            <a:r>
              <a:rPr lang="en-US" sz="2800" dirty="0" err="1" smtClean="0">
                <a:latin typeface="Times New Roman" pitchFamily="18" charset="0"/>
                <a:cs typeface="Times New Roman" pitchFamily="18" charset="0"/>
              </a:rPr>
              <a:t>Tsui</a:t>
            </a:r>
            <a:r>
              <a:rPr lang="en-US" sz="2800" dirty="0" smtClean="0">
                <a:latin typeface="Times New Roman" pitchFamily="18" charset="0"/>
                <a:cs typeface="Times New Roman" pitchFamily="18" charset="0"/>
              </a:rPr>
              <a:t> et al. (2014), </a:t>
            </a:r>
            <a:r>
              <a:rPr lang="en-US" sz="2800" baseline="0" dirty="0" smtClean="0">
                <a:latin typeface="Times New Roman" pitchFamily="18" charset="0"/>
                <a:cs typeface="Times New Roman" pitchFamily="18" charset="0"/>
              </a:rPr>
              <a:t>Asia </a:t>
            </a:r>
            <a:r>
              <a:rPr lang="en-US" sz="2800" baseline="0" dirty="0" smtClean="0">
                <a:latin typeface="Times New Roman" pitchFamily="18" charset="0"/>
                <a:cs typeface="Times New Roman" pitchFamily="18" charset="0"/>
              </a:rPr>
              <a:t>Pacific has the fastest growing market of 3.1 billion passengers and it is expected to increase by 4.7 percent per year.</a:t>
            </a:r>
          </a:p>
          <a:p>
            <a:pPr>
              <a:lnSpc>
                <a:spcPct val="200000"/>
              </a:lnSpc>
            </a:pPr>
            <a:r>
              <a:rPr lang="en-US" sz="2800" baseline="0" dirty="0" smtClean="0">
                <a:latin typeface="Times New Roman" pitchFamily="18" charset="0"/>
                <a:cs typeface="Times New Roman" pitchFamily="18" charset="0"/>
              </a:rPr>
              <a:t>For instance, China has partnered with Delta to provide new market opportunities to increase their profits acquired. However, the partnership is carefully done to ensure integration expenses are </a:t>
            </a:r>
            <a:r>
              <a:rPr lang="en-US" sz="2800" baseline="0" dirty="0" err="1" smtClean="0">
                <a:latin typeface="Times New Roman" pitchFamily="18" charset="0"/>
                <a:cs typeface="Times New Roman" pitchFamily="18" charset="0"/>
              </a:rPr>
              <a:t>affordable.The</a:t>
            </a:r>
            <a:r>
              <a:rPr lang="en-US" sz="2800" baseline="0" dirty="0" smtClean="0">
                <a:latin typeface="Times New Roman" pitchFamily="18" charset="0"/>
                <a:cs typeface="Times New Roman" pitchFamily="18" charset="0"/>
              </a:rPr>
              <a:t> </a:t>
            </a:r>
            <a:r>
              <a:rPr lang="en-US" sz="2800" baseline="0" dirty="0" smtClean="0">
                <a:latin typeface="Times New Roman" pitchFamily="18" charset="0"/>
                <a:cs typeface="Times New Roman" pitchFamily="18" charset="0"/>
              </a:rPr>
              <a:t>liberalization policy has increased the networking among the Asia Pacific nations allowing access of airline services within the nations.</a:t>
            </a:r>
          </a:p>
          <a:p>
            <a:pPr>
              <a:lnSpc>
                <a:spcPct val="200000"/>
              </a:lnSpc>
            </a:pPr>
            <a:endParaRPr lang="en-US" sz="2800" baseline="0" dirty="0" smtClean="0">
              <a:latin typeface="Times New Roman" pitchFamily="18" charset="0"/>
              <a:cs typeface="Times New Roman" pitchFamily="18" charset="0"/>
            </a:endParaRPr>
          </a:p>
          <a:p>
            <a:pPr>
              <a:lnSpc>
                <a:spcPct val="200000"/>
              </a:lnSpc>
            </a:pP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10</a:t>
            </a:fld>
            <a:endParaRPr lang="en-US" dirty="0"/>
          </a:p>
        </p:txBody>
      </p:sp>
    </p:spTree>
    <p:extLst>
      <p:ext uri="{BB962C8B-B14F-4D97-AF65-F5344CB8AC3E}">
        <p14:creationId xmlns:p14="http://schemas.microsoft.com/office/powerpoint/2010/main" xmlns="" val="1065790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pPr>
            <a:r>
              <a:rPr lang="en-US" sz="2800" dirty="0" smtClean="0">
                <a:latin typeface="Times New Roman" panose="02020603050405020304" pitchFamily="18" charset="0"/>
                <a:cs typeface="Times New Roman" panose="02020603050405020304" pitchFamily="18" charset="0"/>
              </a:rPr>
              <a:t>This</a:t>
            </a:r>
            <a:r>
              <a:rPr lang="en-US" sz="2800" baseline="0" dirty="0" smtClean="0">
                <a:latin typeface="Times New Roman" panose="02020603050405020304" pitchFamily="18" charset="0"/>
                <a:cs typeface="Times New Roman" panose="02020603050405020304" pitchFamily="18" charset="0"/>
              </a:rPr>
              <a:t> </a:t>
            </a:r>
            <a:r>
              <a:rPr lang="en-US" sz="2800" baseline="0" dirty="0" smtClean="0">
                <a:latin typeface="Times New Roman" panose="02020603050405020304" pitchFamily="18" charset="0"/>
                <a:cs typeface="Times New Roman" panose="02020603050405020304" pitchFamily="18" charset="0"/>
              </a:rPr>
              <a:t>presentation </a:t>
            </a:r>
            <a:r>
              <a:rPr lang="en-US" sz="2800" baseline="0" dirty="0" smtClean="0">
                <a:latin typeface="Times New Roman" panose="02020603050405020304" pitchFamily="18" charset="0"/>
                <a:cs typeface="Times New Roman" panose="02020603050405020304" pitchFamily="18" charset="0"/>
              </a:rPr>
              <a:t>has discussed the reasons why Asia Pacific region has the greatest potential of airline industry growth. The </a:t>
            </a:r>
            <a:r>
              <a:rPr lang="en-US" sz="2800" baseline="0" dirty="0" smtClean="0">
                <a:latin typeface="Times New Roman" panose="02020603050405020304" pitchFamily="18" charset="0"/>
                <a:cs typeface="Times New Roman" panose="02020603050405020304" pitchFamily="18" charset="0"/>
              </a:rPr>
              <a:t>reasons </a:t>
            </a:r>
            <a:r>
              <a:rPr lang="en-US" sz="2800" baseline="0" dirty="0" smtClean="0">
                <a:latin typeface="Times New Roman" panose="02020603050405020304" pitchFamily="18" charset="0"/>
                <a:cs typeface="Times New Roman" panose="02020603050405020304" pitchFamily="18" charset="0"/>
              </a:rPr>
              <a:t>explained are the continuously increasing travelers and load traffic. </a:t>
            </a:r>
            <a:r>
              <a:rPr lang="en-US" sz="2800" baseline="0" dirty="0" smtClean="0">
                <a:latin typeface="Times New Roman" panose="02020603050405020304" pitchFamily="18" charset="0"/>
                <a:cs typeface="Times New Roman" panose="02020603050405020304" pitchFamily="18" charset="0"/>
              </a:rPr>
              <a:t>Also, the </a:t>
            </a:r>
            <a:r>
              <a:rPr lang="en-US" sz="2800" baseline="0" dirty="0" smtClean="0">
                <a:latin typeface="Times New Roman" panose="02020603050405020304" pitchFamily="18" charset="0"/>
                <a:cs typeface="Times New Roman" panose="02020603050405020304" pitchFamily="18" charset="0"/>
              </a:rPr>
              <a:t>Asia Pacific carries over ten million tones of cargo and approximately 300 million passengers. </a:t>
            </a:r>
            <a:r>
              <a:rPr lang="en-US" sz="2800" baseline="0" dirty="0" smtClean="0">
                <a:latin typeface="Times New Roman" panose="02020603050405020304" pitchFamily="18" charset="0"/>
                <a:cs typeface="Times New Roman" panose="02020603050405020304" pitchFamily="18" charset="0"/>
              </a:rPr>
              <a:t>In addition, the </a:t>
            </a:r>
            <a:r>
              <a:rPr lang="en-US" sz="2800" baseline="0" dirty="0" smtClean="0">
                <a:latin typeface="Times New Roman" panose="02020603050405020304" pitchFamily="18" charset="0"/>
                <a:cs typeface="Times New Roman" panose="02020603050405020304" pitchFamily="18" charset="0"/>
              </a:rPr>
              <a:t>airline and tourism department work together to provide new flights for the tourist. </a:t>
            </a:r>
            <a:r>
              <a:rPr lang="en-US" sz="2800" baseline="0" dirty="0" smtClean="0">
                <a:latin typeface="Times New Roman" panose="02020603050405020304" pitchFamily="18" charset="0"/>
                <a:cs typeface="Times New Roman" panose="02020603050405020304" pitchFamily="18" charset="0"/>
              </a:rPr>
              <a:t>Again, the </a:t>
            </a:r>
            <a:r>
              <a:rPr lang="en-US" sz="2800" baseline="0" dirty="0" smtClean="0">
                <a:latin typeface="Times New Roman" panose="02020603050405020304" pitchFamily="18" charset="0"/>
                <a:cs typeface="Times New Roman" panose="02020603050405020304" pitchFamily="18" charset="0"/>
              </a:rPr>
              <a:t>economic growth has also promoted the growth of aviation industry. </a:t>
            </a:r>
            <a:r>
              <a:rPr lang="en-US" sz="2800" baseline="0" dirty="0" smtClean="0">
                <a:latin typeface="Times New Roman" panose="02020603050405020304" pitchFamily="18" charset="0"/>
                <a:cs typeface="Times New Roman" panose="02020603050405020304" pitchFamily="18" charset="0"/>
              </a:rPr>
              <a:t>Other reasons for the greatest potential airline industry growth is technological </a:t>
            </a:r>
            <a:r>
              <a:rPr lang="en-US" sz="2800" baseline="0" dirty="0" smtClean="0">
                <a:latin typeface="Times New Roman" panose="02020603050405020304" pitchFamily="18" charset="0"/>
                <a:cs typeface="Times New Roman" panose="02020603050405020304" pitchFamily="18" charset="0"/>
              </a:rPr>
              <a:t>advancement </a:t>
            </a:r>
            <a:r>
              <a:rPr lang="en-US" sz="2800" baseline="0" dirty="0" smtClean="0">
                <a:latin typeface="Times New Roman" panose="02020603050405020304" pitchFamily="18" charset="0"/>
                <a:cs typeface="Times New Roman" panose="02020603050405020304" pitchFamily="18" charset="0"/>
              </a:rPr>
              <a:t>that has </a:t>
            </a:r>
            <a:r>
              <a:rPr lang="en-US" sz="2800" baseline="0" dirty="0" smtClean="0">
                <a:latin typeface="Times New Roman" panose="02020603050405020304" pitchFamily="18" charset="0"/>
                <a:cs typeface="Times New Roman" panose="02020603050405020304" pitchFamily="18" charset="0"/>
              </a:rPr>
              <a:t>made the general life easier, the Asia Pacific airlines have also benefited from technology in terms of improved security checks and advanced aircrafts. </a:t>
            </a: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8E5EA0C-E739-4D1C-9707-35403CFE6743}" type="slidenum">
              <a:rPr lang="en-US" smtClean="0"/>
              <a:pPr/>
              <a:t>11</a:t>
            </a:fld>
            <a:endParaRPr lang="en-US" dirty="0"/>
          </a:p>
        </p:txBody>
      </p:sp>
    </p:spTree>
    <p:extLst>
      <p:ext uri="{BB962C8B-B14F-4D97-AF65-F5344CB8AC3E}">
        <p14:creationId xmlns:p14="http://schemas.microsoft.com/office/powerpoint/2010/main" xmlns="" val="1500755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E5EA0C-E739-4D1C-9707-35403CFE6743}" type="slidenum">
              <a:rPr lang="en-US" smtClean="0"/>
              <a:pPr/>
              <a:t>12</a:t>
            </a:fld>
            <a:endParaRPr lang="en-US" dirty="0"/>
          </a:p>
        </p:txBody>
      </p:sp>
    </p:spTree>
    <p:extLst>
      <p:ext uri="{BB962C8B-B14F-4D97-AF65-F5344CB8AC3E}">
        <p14:creationId xmlns:p14="http://schemas.microsoft.com/office/powerpoint/2010/main" xmlns="" val="4817619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1"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70" y="1859759"/>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1"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70"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8"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80"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69600" y="6356352"/>
            <a:ext cx="812800" cy="365125"/>
          </a:xfrm>
        </p:spPr>
        <p:txBody>
          <a:bodyPr/>
          <a:lstStyle/>
          <a:p>
            <a:fld id="{AC19BD76-2A4F-4D65-85F6-46EEFA820626}" type="slidenum">
              <a:rPr lang="en-US" smtClean="0"/>
              <a:pPr/>
              <a:t>‹#›</a:t>
            </a:fld>
            <a:endParaRPr lang="en-US" dirty="0"/>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1" y="5816600"/>
            <a:ext cx="1221740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1" y="6219827"/>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3"/>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3"/>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C59386-7FE0-41F2-A1BC-CF8C2F900C19}" type="datetimeFigureOut">
              <a:rPr lang="en-US" smtClean="0"/>
              <a:pPr/>
              <a:t>9/20/2018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19BD76-2A4F-4D65-85F6-46EEFA820626}"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1" y="-7144"/>
            <a:ext cx="1221740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1" y="-7143"/>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2"/>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8C59386-7FE0-41F2-A1BC-CF8C2F900C19}" type="datetimeFigureOut">
              <a:rPr lang="en-US" smtClean="0"/>
              <a:pPr/>
              <a:t>9/20/2018</a:t>
            </a:fld>
            <a:endParaRPr lang="en-US" dirty="0"/>
          </a:p>
        </p:txBody>
      </p:sp>
      <p:sp>
        <p:nvSpPr>
          <p:cNvPr id="22" name="Footer Placeholder 21"/>
          <p:cNvSpPr>
            <a:spLocks noGrp="1"/>
          </p:cNvSpPr>
          <p:nvPr>
            <p:ph type="ftr" sz="quarter" idx="3"/>
          </p:nvPr>
        </p:nvSpPr>
        <p:spPr>
          <a:xfrm>
            <a:off x="3556000" y="6356352"/>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10566400" y="6356352"/>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C19BD76-2A4F-4D65-85F6-46EEFA820626}" type="slidenum">
              <a:rPr lang="en-US" smtClean="0"/>
              <a:pPr/>
              <a:t>‹#›</a:t>
            </a:fld>
            <a:endParaRPr lang="en-US" dirty="0"/>
          </a:p>
        </p:txBody>
      </p:sp>
      <p:grpSp>
        <p:nvGrpSpPr>
          <p:cNvPr id="2" name="Group 1"/>
          <p:cNvGrpSpPr/>
          <p:nvPr/>
        </p:nvGrpSpPr>
        <p:grpSpPr>
          <a:xfrm>
            <a:off x="-25354"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nSpc>
                <a:spcPct val="150000"/>
              </a:lnSpc>
            </a:pPr>
            <a:r>
              <a:rPr lang="en-US" b="1" dirty="0" smtClean="0">
                <a:latin typeface="Times New Roman" panose="02020603050405020304" pitchFamily="18" charset="0"/>
                <a:cs typeface="Times New Roman" panose="02020603050405020304" pitchFamily="18" charset="0"/>
              </a:rPr>
              <a:t>Asia Pacific </a:t>
            </a:r>
            <a:r>
              <a:rPr lang="en-GB" b="1" dirty="0" smtClean="0">
                <a:latin typeface="Times New Roman" pitchFamily="18" charset="0"/>
                <a:cs typeface="Times New Roman" pitchFamily="18" charset="0"/>
              </a:rPr>
              <a:t>Potential for Airline Growth</a:t>
            </a:r>
            <a:endParaRPr lang="en-US" dirty="0"/>
          </a:p>
        </p:txBody>
      </p:sp>
      <p:sp>
        <p:nvSpPr>
          <p:cNvPr id="3" name="Subtitle 2"/>
          <p:cNvSpPr>
            <a:spLocks noGrp="1"/>
          </p:cNvSpPr>
          <p:nvPr>
            <p:ph type="subTitle" idx="1"/>
          </p:nvPr>
        </p:nvSpPr>
        <p:spPr/>
        <p:txBody>
          <a:bodyPr>
            <a:normAutofit lnSpcReduction="10000"/>
          </a:bodyPr>
          <a:lstStyle/>
          <a:p>
            <a:pPr>
              <a:lnSpc>
                <a:spcPct val="170000"/>
              </a:lnSpc>
            </a:pPr>
            <a:r>
              <a:rPr lang="en-US" sz="3200" dirty="0" smtClean="0">
                <a:latin typeface="Times New Roman" pitchFamily="18" charset="0"/>
                <a:cs typeface="Times New Roman" pitchFamily="18" charset="0"/>
              </a:rPr>
              <a:t>Student’s Name</a:t>
            </a:r>
          </a:p>
          <a:p>
            <a:pPr>
              <a:lnSpc>
                <a:spcPct val="170000"/>
              </a:lnSpc>
            </a:pPr>
            <a:r>
              <a:rPr lang="en-US" sz="3200" dirty="0" smtClean="0">
                <a:latin typeface="Times New Roman" pitchFamily="18" charset="0"/>
                <a:cs typeface="Times New Roman" pitchFamily="18" charset="0"/>
              </a:rPr>
              <a:t>Institutional Affiliation</a:t>
            </a:r>
            <a:endParaRPr lang="en-US" sz="32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05508"/>
            <a:ext cx="10972800" cy="1143000"/>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Asia Pacific </a:t>
            </a:r>
            <a:r>
              <a:rPr lang="en-GB" b="1" dirty="0">
                <a:latin typeface="Times New Roman" pitchFamily="18" charset="0"/>
                <a:cs typeface="Times New Roman" pitchFamily="18" charset="0"/>
              </a:rPr>
              <a:t>Potential for Airline Growth</a:t>
            </a:r>
            <a:endParaRPr lang="en-US" dirty="0"/>
          </a:p>
        </p:txBody>
      </p:sp>
      <p:sp>
        <p:nvSpPr>
          <p:cNvPr id="3" name="Content Placeholder 2"/>
          <p:cNvSpPr>
            <a:spLocks noGrp="1"/>
          </p:cNvSpPr>
          <p:nvPr>
            <p:ph idx="1"/>
          </p:nvPr>
        </p:nvSpPr>
        <p:spPr>
          <a:xfrm>
            <a:off x="578498" y="1935480"/>
            <a:ext cx="10985241" cy="4922520"/>
          </a:xfrm>
        </p:spPr>
        <p:txBody>
          <a:bodyPr>
            <a:noAutofit/>
          </a:bodyPr>
          <a:lstStyle/>
          <a:p>
            <a:pPr>
              <a:lnSpc>
                <a:spcPct val="150000"/>
              </a:lnSpc>
            </a:pPr>
            <a:r>
              <a:rPr lang="en-US" sz="2800" dirty="0">
                <a:latin typeface="Times New Roman" pitchFamily="18" charset="0"/>
                <a:cs typeface="Times New Roman" pitchFamily="18" charset="0"/>
              </a:rPr>
              <a:t>It is a diverse region.</a:t>
            </a:r>
          </a:p>
          <a:p>
            <a:pPr>
              <a:lnSpc>
                <a:spcPct val="150000"/>
              </a:lnSpc>
            </a:pPr>
            <a:r>
              <a:rPr lang="en-US" sz="2800" dirty="0">
                <a:latin typeface="Times New Roman" pitchFamily="18" charset="0"/>
                <a:cs typeface="Times New Roman" pitchFamily="18" charset="0"/>
              </a:rPr>
              <a:t>Aviation has greatly contributed to social and economic </a:t>
            </a:r>
            <a:r>
              <a:rPr lang="en-US" sz="2800" dirty="0" smtClean="0">
                <a:latin typeface="Times New Roman" pitchFamily="18" charset="0"/>
                <a:cs typeface="Times New Roman" pitchFamily="18" charset="0"/>
              </a:rPr>
              <a:t>development</a:t>
            </a:r>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a:t>
            </a:r>
            <a:r>
              <a:rPr lang="en-US" sz="2800" dirty="0" err="1" smtClean="0">
                <a:latin typeface="Times New Roman" panose="02020603050405020304" pitchFamily="18" charset="0"/>
                <a:cs typeface="Times New Roman" panose="02020603050405020304" pitchFamily="18" charset="0"/>
              </a:rPr>
              <a:t>Liou</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2012).</a:t>
            </a:r>
            <a:endParaRPr lang="en-US" sz="2800" dirty="0" smtClean="0">
              <a:latin typeface="Times New Roman" pitchFamily="18" charset="0"/>
              <a:cs typeface="Times New Roman" pitchFamily="18" charset="0"/>
            </a:endParaRPr>
          </a:p>
          <a:p>
            <a:pPr>
              <a:lnSpc>
                <a:spcPct val="150000"/>
              </a:lnSpc>
            </a:pPr>
            <a:r>
              <a:rPr lang="en-US" sz="2800" dirty="0">
                <a:latin typeface="Times New Roman" pitchFamily="18" charset="0"/>
                <a:cs typeface="Times New Roman" pitchFamily="18" charset="0"/>
              </a:rPr>
              <a:t>Asia Pacific nations formed AAPA to facilitate the air travel </a:t>
            </a:r>
            <a:r>
              <a:rPr lang="en-US" sz="2800" dirty="0" smtClean="0">
                <a:latin typeface="Times New Roman" pitchFamily="18" charset="0"/>
                <a:cs typeface="Times New Roman" pitchFamily="18" charset="0"/>
              </a:rPr>
              <a:t>industry.</a:t>
            </a:r>
          </a:p>
          <a:p>
            <a:pPr>
              <a:lnSpc>
                <a:spcPct val="150000"/>
              </a:lnSpc>
            </a:pPr>
            <a:r>
              <a:rPr lang="en-US" sz="2800" dirty="0" smtClean="0">
                <a:latin typeface="Times New Roman" pitchFamily="18" charset="0"/>
                <a:cs typeface="Times New Roman" pitchFamily="18" charset="0"/>
              </a:rPr>
              <a:t>The region has been predicted to become the world’s leading airline in the future.</a:t>
            </a:r>
          </a:p>
          <a:p>
            <a:pPr>
              <a:lnSpc>
                <a:spcPct val="150000"/>
              </a:lnSpc>
            </a:pPr>
            <a:r>
              <a:rPr lang="en-US" sz="2800" dirty="0" smtClean="0">
                <a:latin typeface="Times New Roman" pitchFamily="18" charset="0"/>
                <a:cs typeface="Times New Roman" pitchFamily="18" charset="0"/>
              </a:rPr>
              <a:t>Growth of airline has been contributed by several factors.</a:t>
            </a:r>
          </a:p>
          <a:p>
            <a:pPr>
              <a:lnSpc>
                <a:spcPct val="150000"/>
              </a:lnSpc>
            </a:pPr>
            <a:endParaRPr lang="en-US" sz="2800" dirty="0">
              <a:latin typeface="Times New Roman" pitchFamily="18" charset="0"/>
              <a:cs typeface="Times New Roman" pitchFamily="18" charset="0"/>
            </a:endParaRPr>
          </a:p>
          <a:p>
            <a:pPr>
              <a:lnSpc>
                <a:spcPct val="150000"/>
              </a:lnSpc>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xmlns="" val="2541799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b="1" dirty="0" smtClean="0">
                <a:latin typeface="Times New Roman" panose="02020603050405020304" pitchFamily="18" charset="0"/>
                <a:cs typeface="Times New Roman" panose="02020603050405020304" pitchFamily="18" charset="0"/>
              </a:rPr>
              <a:t>Passenger and Cargo Traffic</a:t>
            </a:r>
            <a:endParaRPr lang="en-US" b="1"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p:txBody>
          <a:bodyPr>
            <a:normAutofit/>
          </a:bodyPr>
          <a:lstStyle/>
          <a:p>
            <a:pPr>
              <a:lnSpc>
                <a:spcPct val="200000"/>
              </a:lnSpc>
            </a:pPr>
            <a:r>
              <a:rPr lang="en-US" dirty="0">
                <a:latin typeface="Times New Roman" panose="02020603050405020304" pitchFamily="18" charset="0"/>
                <a:cs typeface="Times New Roman" panose="02020603050405020304" pitchFamily="18" charset="0"/>
              </a:rPr>
              <a:t>Asia Pacific has the greatest human </a:t>
            </a:r>
            <a:r>
              <a:rPr lang="en-US" dirty="0" smtClean="0">
                <a:latin typeface="Times New Roman" panose="02020603050405020304" pitchFamily="18" charset="0"/>
                <a:cs typeface="Times New Roman" panose="02020603050405020304" pitchFamily="18" charset="0"/>
              </a:rPr>
              <a:t>population</a:t>
            </a:r>
          </a:p>
          <a:p>
            <a:pPr>
              <a:lnSpc>
                <a:spcPct val="200000"/>
              </a:lnSpc>
            </a:pPr>
            <a:r>
              <a:rPr lang="en-US" dirty="0" smtClean="0">
                <a:latin typeface="Times New Roman" panose="02020603050405020304" pitchFamily="18" charset="0"/>
                <a:cs typeface="Times New Roman" panose="02020603050405020304" pitchFamily="18" charset="0"/>
              </a:rPr>
              <a:t>Asia Pacific airline credits for 34 percent of </a:t>
            </a:r>
            <a:r>
              <a:rPr lang="en-US" dirty="0" smtClean="0">
                <a:latin typeface="Times New Roman" panose="02020603050405020304" pitchFamily="18" charset="0"/>
                <a:cs typeface="Times New Roman" panose="02020603050405020304" pitchFamily="18" charset="0"/>
              </a:rPr>
              <a:t>passengers (</a:t>
            </a:r>
            <a:r>
              <a:rPr lang="en-US" dirty="0" err="1" smtClean="0">
                <a:latin typeface="Times New Roman" panose="02020603050405020304" pitchFamily="18" charset="0"/>
                <a:cs typeface="Times New Roman" panose="02020603050405020304" pitchFamily="18" charset="0"/>
              </a:rPr>
              <a:t>Tsui</a:t>
            </a:r>
            <a:r>
              <a:rPr lang="en-US" dirty="0" smtClean="0">
                <a:latin typeface="Times New Roman" panose="02020603050405020304" pitchFamily="18" charset="0"/>
                <a:cs typeface="Times New Roman" panose="02020603050405020304" pitchFamily="18" charset="0"/>
              </a:rPr>
              <a:t> et al., 2014).</a:t>
            </a:r>
            <a:endParaRPr lang="en-US" dirty="0" smtClean="0">
              <a:latin typeface="Times New Roman" panose="02020603050405020304" pitchFamily="18" charset="0"/>
              <a:cs typeface="Times New Roman" panose="02020603050405020304" pitchFamily="18" charset="0"/>
            </a:endParaRPr>
          </a:p>
          <a:p>
            <a:pPr>
              <a:lnSpc>
                <a:spcPct val="200000"/>
              </a:lnSpc>
            </a:pPr>
            <a:r>
              <a:rPr lang="en-US" dirty="0">
                <a:latin typeface="Times New Roman" panose="02020603050405020304" pitchFamily="18" charset="0"/>
                <a:cs typeface="Times New Roman" panose="02020603050405020304" pitchFamily="18" charset="0"/>
              </a:rPr>
              <a:t>Domestic air passengers is highly encouraged.</a:t>
            </a:r>
          </a:p>
          <a:p>
            <a:pPr>
              <a:lnSpc>
                <a:spcPct val="200000"/>
              </a:lnSpc>
            </a:pPr>
            <a:r>
              <a:rPr lang="en-US" dirty="0">
                <a:latin typeface="Times New Roman" panose="02020603050405020304" pitchFamily="18" charset="0"/>
                <a:cs typeface="Times New Roman" panose="02020603050405020304" pitchFamily="18" charset="0"/>
              </a:rPr>
              <a:t>The rise in international air passengers has continuously risen.</a:t>
            </a:r>
          </a:p>
          <a:p>
            <a:pPr>
              <a:lnSpc>
                <a:spcPct val="200000"/>
              </a:lnSpc>
            </a:pPr>
            <a:r>
              <a:rPr lang="en-US" dirty="0">
                <a:latin typeface="Times New Roman" panose="02020603050405020304" pitchFamily="18" charset="0"/>
                <a:cs typeface="Times New Roman" panose="02020603050405020304" pitchFamily="18" charset="0"/>
              </a:rPr>
              <a:t>Freight traffic is highest in Asia and Pacific.</a:t>
            </a:r>
          </a:p>
          <a:p>
            <a:pPr>
              <a:lnSpc>
                <a:spcPct val="200000"/>
              </a:lnSpc>
            </a:pPr>
            <a:endParaRPr lang="en-US" dirty="0"/>
          </a:p>
        </p:txBody>
      </p:sp>
    </p:spTree>
    <p:extLst>
      <p:ext uri="{BB962C8B-B14F-4D97-AF65-F5344CB8AC3E}">
        <p14:creationId xmlns:p14="http://schemas.microsoft.com/office/powerpoint/2010/main" xmlns="" val="4149186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anose="02020603050405020304" pitchFamily="18" charset="0"/>
                <a:cs typeface="Times New Roman" panose="02020603050405020304" pitchFamily="18" charset="0"/>
              </a:rPr>
              <a:t>Technological </a:t>
            </a:r>
            <a:r>
              <a:rPr lang="en-US" sz="3200" b="1" dirty="0" smtClean="0">
                <a:latin typeface="Times New Roman" panose="02020603050405020304" pitchFamily="18" charset="0"/>
                <a:cs typeface="Times New Roman" panose="02020603050405020304" pitchFamily="18" charset="0"/>
              </a:rPr>
              <a:t>Improvements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nSpc>
                <a:spcPct val="200000"/>
              </a:lnSpc>
            </a:pPr>
            <a:r>
              <a:rPr lang="en-US" dirty="0">
                <a:latin typeface="Times New Roman" panose="02020603050405020304" pitchFamily="18" charset="0"/>
                <a:cs typeface="Times New Roman" panose="02020603050405020304" pitchFamily="18" charset="0"/>
              </a:rPr>
              <a:t>Full Flight Simulators demand in Asia Pacific is </a:t>
            </a:r>
            <a:r>
              <a:rPr lang="en-US" dirty="0" smtClean="0">
                <a:latin typeface="Times New Roman" panose="02020603050405020304" pitchFamily="18" charset="0"/>
                <a:cs typeface="Times New Roman" panose="02020603050405020304" pitchFamily="18" charset="0"/>
              </a:rPr>
              <a:t>growing.</a:t>
            </a:r>
          </a:p>
          <a:p>
            <a:pPr>
              <a:lnSpc>
                <a:spcPct val="200000"/>
              </a:lnSpc>
            </a:pPr>
            <a:r>
              <a:rPr lang="en-US" dirty="0">
                <a:latin typeface="Times New Roman" panose="02020603050405020304" pitchFamily="18" charset="0"/>
                <a:cs typeface="Times New Roman" panose="02020603050405020304" pitchFamily="18" charset="0"/>
              </a:rPr>
              <a:t>The airplane fleets in the region </a:t>
            </a:r>
            <a:r>
              <a:rPr lang="en-US" dirty="0" smtClean="0">
                <a:latin typeface="Times New Roman" panose="02020603050405020304" pitchFamily="18" charset="0"/>
                <a:cs typeface="Times New Roman" panose="02020603050405020304" pitchFamily="18" charset="0"/>
              </a:rPr>
              <a:t>have been </a:t>
            </a:r>
            <a:r>
              <a:rPr lang="en-US" dirty="0" smtClean="0">
                <a:latin typeface="Times New Roman" panose="02020603050405020304" pitchFamily="18" charset="0"/>
                <a:cs typeface="Times New Roman" panose="02020603050405020304" pitchFamily="18" charset="0"/>
              </a:rPr>
              <a:t>modernized</a:t>
            </a:r>
            <a:r>
              <a:rPr lang="en-US"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(Zhang et al., 2017).</a:t>
            </a:r>
            <a:endParaRPr lang="en-US" dirty="0" smtClean="0">
              <a:latin typeface="Times New Roman" panose="02020603050405020304" pitchFamily="18" charset="0"/>
              <a:cs typeface="Times New Roman" panose="02020603050405020304" pitchFamily="18" charset="0"/>
            </a:endParaRPr>
          </a:p>
          <a:p>
            <a:pPr>
              <a:lnSpc>
                <a:spcPct val="200000"/>
              </a:lnSpc>
            </a:pPr>
            <a:r>
              <a:rPr lang="en-US" dirty="0" smtClean="0">
                <a:latin typeface="Times New Roman" panose="02020603050405020304" pitchFamily="18" charset="0"/>
                <a:cs typeface="Times New Roman" panose="02020603050405020304" pitchFamily="18" charset="0"/>
              </a:rPr>
              <a:t>Improvement in biometric and tracking technology.</a:t>
            </a:r>
          </a:p>
          <a:p>
            <a:pPr>
              <a:lnSpc>
                <a:spcPct val="200000"/>
              </a:lnSpc>
            </a:pPr>
            <a:r>
              <a:rPr lang="en-US" dirty="0" smtClean="0">
                <a:latin typeface="Times New Roman" panose="02020603050405020304" pitchFamily="18" charset="0"/>
                <a:cs typeface="Times New Roman" panose="02020603050405020304" pitchFamily="18" charset="0"/>
              </a:rPr>
              <a:t>Security improvements in airports.</a:t>
            </a:r>
          </a:p>
          <a:p>
            <a:pPr>
              <a:lnSpc>
                <a:spcPct val="200000"/>
              </a:lnSpc>
            </a:pPr>
            <a:r>
              <a:rPr lang="en-US" dirty="0" smtClean="0">
                <a:latin typeface="Times New Roman" panose="02020603050405020304" pitchFamily="18" charset="0"/>
                <a:cs typeface="Times New Roman" panose="02020603050405020304" pitchFamily="18" charset="0"/>
              </a:rPr>
              <a:t>Passengers empowerment.</a:t>
            </a:r>
            <a:endParaRPr lang="en-US" dirty="0">
              <a:latin typeface="Times New Roman" panose="02020603050405020304" pitchFamily="18" charset="0"/>
              <a:cs typeface="Times New Roman" panose="02020603050405020304" pitchFamily="18" charset="0"/>
            </a:endParaRPr>
          </a:p>
          <a:p>
            <a:pPr>
              <a:lnSpc>
                <a:spcPct val="200000"/>
              </a:lnSpc>
            </a:pPr>
            <a:endParaRPr lang="en-US" dirty="0"/>
          </a:p>
        </p:txBody>
      </p:sp>
    </p:spTree>
    <p:extLst>
      <p:ext uri="{BB962C8B-B14F-4D97-AF65-F5344CB8AC3E}">
        <p14:creationId xmlns:p14="http://schemas.microsoft.com/office/powerpoint/2010/main" xmlns="" val="3039710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itchFamily="18" charset="0"/>
                <a:cs typeface="Times New Roman" pitchFamily="18" charset="0"/>
              </a:rPr>
              <a:t>Other </a:t>
            </a:r>
            <a:r>
              <a:rPr lang="en-US" sz="3200" b="1" dirty="0" smtClean="0">
                <a:latin typeface="Times New Roman" pitchFamily="18" charset="0"/>
                <a:cs typeface="Times New Roman" pitchFamily="18" charset="0"/>
              </a:rPr>
              <a:t>Technological </a:t>
            </a:r>
            <a:r>
              <a:rPr lang="en-US" sz="3200" b="1" dirty="0" smtClean="0">
                <a:latin typeface="Times New Roman" pitchFamily="18" charset="0"/>
                <a:cs typeface="Times New Roman" pitchFamily="18" charset="0"/>
              </a:rPr>
              <a:t>Improvements</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nSpc>
                <a:spcPct val="200000"/>
              </a:lnSpc>
            </a:pPr>
            <a:r>
              <a:rPr lang="en-US" dirty="0" smtClean="0">
                <a:latin typeface="Times New Roman" panose="02020603050405020304" pitchFamily="18" charset="0"/>
                <a:cs typeface="Times New Roman" panose="02020603050405020304" pitchFamily="18" charset="0"/>
              </a:rPr>
              <a:t>E-commerce has improved airline.</a:t>
            </a:r>
          </a:p>
          <a:p>
            <a:pPr>
              <a:lnSpc>
                <a:spcPct val="200000"/>
              </a:lnSpc>
            </a:pPr>
            <a:r>
              <a:rPr lang="en-US" dirty="0" smtClean="0">
                <a:latin typeface="Times New Roman" panose="02020603050405020304" pitchFamily="18" charset="0"/>
                <a:cs typeface="Times New Roman" panose="02020603050405020304" pitchFamily="18" charset="0"/>
              </a:rPr>
              <a:t>Robotics trial will be carried out in airline services.</a:t>
            </a:r>
          </a:p>
          <a:p>
            <a:pPr>
              <a:lnSpc>
                <a:spcPct val="200000"/>
              </a:lnSpc>
            </a:pPr>
            <a:r>
              <a:rPr lang="en-US" dirty="0" smtClean="0">
                <a:latin typeface="Times New Roman" panose="02020603050405020304" pitchFamily="18" charset="0"/>
                <a:cs typeface="Times New Roman" panose="02020603050405020304" pitchFamily="18" charset="0"/>
              </a:rPr>
              <a:t>Translation technology has caught up Asia Pacific </a:t>
            </a:r>
            <a:r>
              <a:rPr lang="en-US" dirty="0" smtClean="0">
                <a:latin typeface="Times New Roman" panose="02020603050405020304" pitchFamily="18" charset="0"/>
                <a:cs typeface="Times New Roman" panose="02020603050405020304" pitchFamily="18" charset="0"/>
              </a:rPr>
              <a:t>airline</a:t>
            </a:r>
            <a:r>
              <a:rPr lang="en-US"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Tsui</a:t>
            </a:r>
            <a:r>
              <a:rPr lang="en-US" dirty="0" smtClean="0">
                <a:latin typeface="Times New Roman" panose="02020603050405020304" pitchFamily="18" charset="0"/>
                <a:cs typeface="Times New Roman" panose="02020603050405020304" pitchFamily="18" charset="0"/>
              </a:rPr>
              <a:t> et al., 2014).</a:t>
            </a:r>
            <a:endParaRPr lang="en-US" dirty="0">
              <a:latin typeface="Times New Roman" panose="02020603050405020304" pitchFamily="18" charset="0"/>
              <a:cs typeface="Times New Roman" panose="02020603050405020304" pitchFamily="18" charset="0"/>
            </a:endParaRPr>
          </a:p>
          <a:p>
            <a:pPr>
              <a:lnSpc>
                <a:spcPct val="200000"/>
              </a:lnSpc>
            </a:pPr>
            <a:r>
              <a:rPr lang="en-US" dirty="0" smtClean="0">
                <a:latin typeface="Times New Roman" panose="02020603050405020304" pitchFamily="18" charset="0"/>
                <a:cs typeface="Times New Roman" panose="02020603050405020304" pitchFamily="18" charset="0"/>
              </a:rPr>
              <a:t>The aviation industry is also trying out the augmented reality.</a:t>
            </a:r>
          </a:p>
          <a:p>
            <a:pPr>
              <a:lnSpc>
                <a:spcPct val="200000"/>
              </a:lnSpc>
            </a:pPr>
            <a:r>
              <a:rPr lang="en-US" dirty="0" smtClean="0">
                <a:latin typeface="Times New Roman" panose="02020603050405020304" pitchFamily="18" charset="0"/>
                <a:cs typeface="Times New Roman" panose="02020603050405020304" pitchFamily="18" charset="0"/>
              </a:rPr>
              <a:t>Booking.com technology  assist travelers to identify flights within the region.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491689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anose="02020603050405020304" pitchFamily="18" charset="0"/>
                <a:cs typeface="Times New Roman" panose="02020603050405020304" pitchFamily="18" charset="0"/>
              </a:rPr>
              <a:t>Economic Growth</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a:lnSpc>
                <a:spcPct val="200000"/>
              </a:lnSpc>
            </a:pPr>
            <a:r>
              <a:rPr lang="en-US" sz="2400" dirty="0">
                <a:latin typeface="Times New Roman" panose="02020603050405020304" pitchFamily="18" charset="0"/>
                <a:cs typeface="Times New Roman" panose="02020603050405020304" pitchFamily="18" charset="0"/>
              </a:rPr>
              <a:t>Foreign investors are shifting to Asia</a:t>
            </a:r>
            <a:r>
              <a:rPr lang="en-US" sz="2400" dirty="0" smtClean="0">
                <a:latin typeface="Times New Roman" panose="02020603050405020304" pitchFamily="18" charset="0"/>
                <a:cs typeface="Times New Roman" panose="02020603050405020304" pitchFamily="18" charset="0"/>
              </a:rPr>
              <a:t>.</a:t>
            </a:r>
          </a:p>
          <a:p>
            <a:pPr>
              <a:lnSpc>
                <a:spcPct val="200000"/>
              </a:lnSpc>
            </a:pPr>
            <a:r>
              <a:rPr lang="en-US" sz="2400" dirty="0">
                <a:latin typeface="Times New Roman" panose="02020603050405020304" pitchFamily="18" charset="0"/>
                <a:cs typeface="Times New Roman" panose="02020603050405020304" pitchFamily="18" charset="0"/>
              </a:rPr>
              <a:t>Asia Pacific has nation among top 10 nations with strong aviation </a:t>
            </a:r>
            <a:r>
              <a:rPr lang="en-US" sz="2400" dirty="0" smtClean="0">
                <a:latin typeface="Times New Roman" panose="02020603050405020304" pitchFamily="18" charset="0"/>
                <a:cs typeface="Times New Roman" panose="02020603050405020304" pitchFamily="18" charset="0"/>
              </a:rPr>
              <a:t>market</a:t>
            </a:r>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Liou</a:t>
            </a:r>
            <a:r>
              <a:rPr lang="en-US" sz="2400" dirty="0" smtClean="0">
                <a:latin typeface="Times New Roman" panose="02020603050405020304" pitchFamily="18" charset="0"/>
                <a:cs typeface="Times New Roman" panose="02020603050405020304" pitchFamily="18" charset="0"/>
              </a:rPr>
              <a:t>, 2012).</a:t>
            </a:r>
            <a:endParaRPr lang="en-US" sz="2400" dirty="0">
              <a:latin typeface="Times New Roman" panose="02020603050405020304" pitchFamily="18" charset="0"/>
              <a:cs typeface="Times New Roman" panose="02020603050405020304" pitchFamily="18" charset="0"/>
            </a:endParaRPr>
          </a:p>
          <a:p>
            <a:pPr>
              <a:lnSpc>
                <a:spcPct val="200000"/>
              </a:lnSpc>
            </a:pPr>
            <a:r>
              <a:rPr lang="en-US" sz="2400" dirty="0">
                <a:latin typeface="Times New Roman" panose="02020603050405020304" pitchFamily="18" charset="0"/>
                <a:cs typeface="Times New Roman" panose="02020603050405020304" pitchFamily="18" charset="0"/>
              </a:rPr>
              <a:t>Increased domestic income in this region.</a:t>
            </a:r>
          </a:p>
          <a:p>
            <a:pPr>
              <a:lnSpc>
                <a:spcPct val="200000"/>
              </a:lnSpc>
            </a:pPr>
            <a:r>
              <a:rPr lang="en-US" sz="2400" dirty="0">
                <a:latin typeface="Times New Roman" panose="02020603050405020304" pitchFamily="18" charset="0"/>
                <a:cs typeface="Times New Roman" panose="02020603050405020304" pitchFamily="18" charset="0"/>
              </a:rPr>
              <a:t>Increased network within Asia Pacific</a:t>
            </a:r>
            <a:r>
              <a:rPr lang="en-US" sz="2400" dirty="0" smtClean="0">
                <a:latin typeface="Times New Roman" panose="02020603050405020304" pitchFamily="18" charset="0"/>
                <a:cs typeface="Times New Roman" panose="02020603050405020304" pitchFamily="18" charset="0"/>
              </a:rPr>
              <a:t>.</a:t>
            </a:r>
          </a:p>
          <a:p>
            <a:pPr>
              <a:lnSpc>
                <a:spcPct val="200000"/>
              </a:lnSpc>
            </a:pPr>
            <a:r>
              <a:rPr lang="en-US" sz="2400" dirty="0">
                <a:latin typeface="Times New Roman" panose="02020603050405020304" pitchFamily="18" charset="0"/>
                <a:cs typeface="Times New Roman" panose="02020603050405020304" pitchFamily="18" charset="0"/>
              </a:rPr>
              <a:t>Development of other nations such as Singapore, </a:t>
            </a:r>
            <a:r>
              <a:rPr lang="en-US" sz="2400" dirty="0" smtClean="0">
                <a:latin typeface="Times New Roman" panose="02020603050405020304" pitchFamily="18" charset="0"/>
                <a:cs typeface="Times New Roman" panose="02020603050405020304" pitchFamily="18" charset="0"/>
              </a:rPr>
              <a:t>Malaysia.</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927311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anose="02020603050405020304" pitchFamily="18" charset="0"/>
                <a:cs typeface="Times New Roman" panose="02020603050405020304" pitchFamily="18" charset="0"/>
              </a:rPr>
              <a:t>Advances in Airline Industry</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nSpc>
                <a:spcPct val="200000"/>
              </a:lnSpc>
            </a:pPr>
            <a:r>
              <a:rPr lang="en-US" dirty="0">
                <a:latin typeface="Times New Roman" panose="02020603050405020304" pitchFamily="18" charset="0"/>
                <a:cs typeface="Times New Roman" panose="02020603050405020304" pitchFamily="18" charset="0"/>
              </a:rPr>
              <a:t>Partnership with carriers</a:t>
            </a:r>
            <a:r>
              <a:rPr lang="en-US" dirty="0" smtClean="0">
                <a:latin typeface="Times New Roman" panose="02020603050405020304" pitchFamily="18" charset="0"/>
                <a:cs typeface="Times New Roman" panose="02020603050405020304" pitchFamily="18" charset="0"/>
              </a:rPr>
              <a:t>.</a:t>
            </a:r>
          </a:p>
          <a:p>
            <a:pPr>
              <a:lnSpc>
                <a:spcPct val="200000"/>
              </a:lnSpc>
            </a:pPr>
            <a:r>
              <a:rPr lang="en-US" dirty="0">
                <a:latin typeface="Times New Roman" panose="02020603050405020304" pitchFamily="18" charset="0"/>
                <a:cs typeface="Times New Roman" panose="02020603050405020304" pitchFamily="18" charset="0"/>
              </a:rPr>
              <a:t>The bi-annual airline shores in Asia Pacific.</a:t>
            </a:r>
          </a:p>
          <a:p>
            <a:pPr>
              <a:lnSpc>
                <a:spcPct val="200000"/>
              </a:lnSpc>
            </a:pPr>
            <a:r>
              <a:rPr lang="en-US" dirty="0">
                <a:latin typeface="Times New Roman" panose="02020603050405020304" pitchFamily="18" charset="0"/>
                <a:cs typeface="Times New Roman" panose="02020603050405020304" pitchFamily="18" charset="0"/>
              </a:rPr>
              <a:t>Employment rates in the aviation industry will rise.</a:t>
            </a:r>
          </a:p>
          <a:p>
            <a:pPr>
              <a:lnSpc>
                <a:spcPct val="200000"/>
              </a:lnSpc>
            </a:pPr>
            <a:r>
              <a:rPr lang="en-US" dirty="0">
                <a:latin typeface="Times New Roman" panose="02020603050405020304" pitchFamily="18" charset="0"/>
                <a:cs typeface="Times New Roman" panose="02020603050405020304" pitchFamily="18" charset="0"/>
              </a:rPr>
              <a:t>Emerging new business models in Asia Pacific.</a:t>
            </a:r>
          </a:p>
          <a:p>
            <a:pPr>
              <a:lnSpc>
                <a:spcPct val="200000"/>
              </a:lnSpc>
            </a:pPr>
            <a:r>
              <a:rPr lang="en-US" dirty="0">
                <a:latin typeface="Times New Roman" panose="02020603050405020304" pitchFamily="18" charset="0"/>
                <a:cs typeface="Times New Roman" panose="02020603050405020304" pitchFamily="18" charset="0"/>
              </a:rPr>
              <a:t>Expansion of airports in this region is ongoing.</a:t>
            </a:r>
          </a:p>
          <a:p>
            <a:pPr marL="0" indent="0">
              <a:lnSpc>
                <a:spcPct val="200000"/>
              </a:lnSpc>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8990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itchFamily="18" charset="0"/>
                <a:cs typeface="Times New Roman" pitchFamily="18" charset="0"/>
              </a:rPr>
              <a:t>Other Advances in Airline Industry</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nSpc>
                <a:spcPct val="200000"/>
              </a:lnSpc>
            </a:pPr>
            <a:r>
              <a:rPr lang="en-US" dirty="0">
                <a:latin typeface="Times New Roman" panose="02020603050405020304" pitchFamily="18" charset="0"/>
                <a:cs typeface="Times New Roman" panose="02020603050405020304" pitchFamily="18" charset="0"/>
              </a:rPr>
              <a:t>Increased demand for airport </a:t>
            </a:r>
            <a:r>
              <a:rPr lang="en-US" dirty="0" smtClean="0">
                <a:latin typeface="Times New Roman" panose="02020603050405020304" pitchFamily="18" charset="0"/>
                <a:cs typeface="Times New Roman" panose="02020603050405020304" pitchFamily="18" charset="0"/>
              </a:rPr>
              <a:t>professionals.</a:t>
            </a:r>
            <a:endParaRPr lang="en-US" dirty="0">
              <a:latin typeface="Times New Roman" panose="02020603050405020304" pitchFamily="18" charset="0"/>
              <a:cs typeface="Times New Roman" panose="02020603050405020304" pitchFamily="18" charset="0"/>
            </a:endParaRPr>
          </a:p>
          <a:p>
            <a:pPr>
              <a:lnSpc>
                <a:spcPct val="200000"/>
              </a:lnSpc>
            </a:pPr>
            <a:r>
              <a:rPr lang="en-US" dirty="0" smtClean="0">
                <a:latin typeface="Times New Roman" panose="02020603050405020304" pitchFamily="18" charset="0"/>
                <a:cs typeface="Times New Roman" panose="02020603050405020304" pitchFamily="18" charset="0"/>
              </a:rPr>
              <a:t>Air </a:t>
            </a:r>
            <a:r>
              <a:rPr lang="en-US" dirty="0">
                <a:latin typeface="Times New Roman" panose="02020603050405020304" pitchFamily="18" charset="0"/>
                <a:cs typeface="Times New Roman" panose="02020603050405020304" pitchFamily="18" charset="0"/>
              </a:rPr>
              <a:t>routes have also increased in Asia </a:t>
            </a:r>
            <a:r>
              <a:rPr lang="en-US" dirty="0" smtClean="0">
                <a:latin typeface="Times New Roman" panose="02020603050405020304" pitchFamily="18" charset="0"/>
                <a:cs typeface="Times New Roman" panose="02020603050405020304" pitchFamily="18" charset="0"/>
              </a:rPr>
              <a:t>Pacific.</a:t>
            </a:r>
          </a:p>
          <a:p>
            <a:pPr>
              <a:lnSpc>
                <a:spcPct val="200000"/>
              </a:lnSpc>
            </a:pPr>
            <a:r>
              <a:rPr lang="en-US" dirty="0">
                <a:latin typeface="Times New Roman" panose="02020603050405020304" pitchFamily="18" charset="0"/>
                <a:cs typeface="Times New Roman" panose="02020603050405020304" pitchFamily="18" charset="0"/>
              </a:rPr>
              <a:t>Environmental preservation by Asia Pacific </a:t>
            </a:r>
            <a:r>
              <a:rPr lang="en-US" dirty="0" smtClean="0">
                <a:latin typeface="Times New Roman" panose="02020603050405020304" pitchFamily="18" charset="0"/>
                <a:cs typeface="Times New Roman" panose="02020603050405020304" pitchFamily="18" charset="0"/>
              </a:rPr>
              <a:t>airlines (</a:t>
            </a:r>
            <a:r>
              <a:rPr lang="en-US" dirty="0" smtClean="0">
                <a:latin typeface="Times New Roman" panose="02020603050405020304" pitchFamily="18" charset="0"/>
                <a:cs typeface="Times New Roman" panose="02020603050405020304" pitchFamily="18" charset="0"/>
              </a:rPr>
              <a:t>Zhang et al., 2017).</a:t>
            </a:r>
            <a:endParaRPr lang="en-US" dirty="0" smtClean="0">
              <a:latin typeface="Times New Roman" panose="02020603050405020304" pitchFamily="18" charset="0"/>
              <a:cs typeface="Times New Roman" panose="02020603050405020304" pitchFamily="18" charset="0"/>
            </a:endParaRPr>
          </a:p>
          <a:p>
            <a:pPr>
              <a:lnSpc>
                <a:spcPct val="200000"/>
              </a:lnSpc>
            </a:pPr>
            <a:r>
              <a:rPr lang="en-US" dirty="0">
                <a:latin typeface="Times New Roman" panose="02020603050405020304" pitchFamily="18" charset="0"/>
                <a:cs typeface="Times New Roman" panose="02020603050405020304" pitchFamily="18" charset="0"/>
              </a:rPr>
              <a:t>This region concentrates with Boeing and Airbus</a:t>
            </a:r>
          </a:p>
          <a:p>
            <a:pPr>
              <a:lnSpc>
                <a:spcPct val="200000"/>
              </a:lnSpc>
            </a:pPr>
            <a:r>
              <a:rPr lang="en-US" dirty="0">
                <a:latin typeface="Times New Roman" panose="02020603050405020304" pitchFamily="18" charset="0"/>
                <a:cs typeface="Times New Roman" panose="02020603050405020304" pitchFamily="18" charset="0"/>
              </a:rPr>
              <a:t>The airplane fleets in the region has increased</a:t>
            </a:r>
          </a:p>
          <a:p>
            <a:pPr>
              <a:lnSpc>
                <a:spcPct val="200000"/>
              </a:lnSpc>
            </a:pPr>
            <a:endParaRPr lang="en-US" dirty="0"/>
          </a:p>
        </p:txBody>
      </p:sp>
    </p:spTree>
    <p:extLst>
      <p:ext uri="{BB962C8B-B14F-4D97-AF65-F5344CB8AC3E}">
        <p14:creationId xmlns:p14="http://schemas.microsoft.com/office/powerpoint/2010/main" xmlns="" val="140333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anose="02020603050405020304" pitchFamily="18" charset="0"/>
                <a:cs typeface="Times New Roman" panose="02020603050405020304" pitchFamily="18" charset="0"/>
              </a:rPr>
              <a:t>Tourism Aspects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nSpc>
                <a:spcPct val="200000"/>
              </a:lnSpc>
            </a:pPr>
            <a:r>
              <a:rPr lang="en-US" dirty="0" smtClean="0">
                <a:latin typeface="Times New Roman" panose="02020603050405020304" pitchFamily="18" charset="0"/>
                <a:cs typeface="Times New Roman" panose="02020603050405020304" pitchFamily="18" charset="0"/>
              </a:rPr>
              <a:t>Asia Pacific has several tourist attraction sites.</a:t>
            </a:r>
          </a:p>
          <a:p>
            <a:pPr>
              <a:lnSpc>
                <a:spcPct val="200000"/>
              </a:lnSpc>
            </a:pPr>
            <a:r>
              <a:rPr lang="en-US" dirty="0" smtClean="0">
                <a:latin typeface="Times New Roman" panose="02020603050405020304" pitchFamily="18" charset="0"/>
                <a:cs typeface="Times New Roman" panose="02020603050405020304" pitchFamily="18" charset="0"/>
              </a:rPr>
              <a:t>Most tourist travels in Asia pacific is through air transport.</a:t>
            </a:r>
          </a:p>
          <a:p>
            <a:pPr>
              <a:lnSpc>
                <a:spcPct val="200000"/>
              </a:lnSpc>
            </a:pPr>
            <a:r>
              <a:rPr lang="en-US" dirty="0" smtClean="0">
                <a:latin typeface="Times New Roman" panose="02020603050405020304" pitchFamily="18" charset="0"/>
                <a:cs typeface="Times New Roman" panose="02020603050405020304" pitchFamily="18" charset="0"/>
              </a:rPr>
              <a:t>IATA predicts increase in tourist travelling to this </a:t>
            </a:r>
            <a:r>
              <a:rPr lang="en-US" dirty="0" smtClean="0">
                <a:latin typeface="Times New Roman" panose="02020603050405020304" pitchFamily="18" charset="0"/>
                <a:cs typeface="Times New Roman" panose="02020603050405020304" pitchFamily="18" charset="0"/>
              </a:rPr>
              <a:t>region</a:t>
            </a:r>
            <a:r>
              <a:rPr lang="en-US"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Liou</a:t>
            </a:r>
            <a:r>
              <a:rPr lang="en-US" dirty="0" smtClean="0">
                <a:latin typeface="Times New Roman" panose="02020603050405020304" pitchFamily="18" charset="0"/>
                <a:cs typeface="Times New Roman" panose="02020603050405020304" pitchFamily="18" charset="0"/>
              </a:rPr>
              <a:t>, 2012).</a:t>
            </a:r>
            <a:endParaRPr lang="en-US" dirty="0" smtClean="0">
              <a:latin typeface="Times New Roman" panose="02020603050405020304" pitchFamily="18" charset="0"/>
              <a:cs typeface="Times New Roman" panose="02020603050405020304" pitchFamily="18" charset="0"/>
            </a:endParaRPr>
          </a:p>
          <a:p>
            <a:pPr>
              <a:lnSpc>
                <a:spcPct val="200000"/>
              </a:lnSpc>
            </a:pPr>
            <a:r>
              <a:rPr lang="en-US" dirty="0" smtClean="0">
                <a:latin typeface="Times New Roman" panose="02020603050405020304" pitchFamily="18" charset="0"/>
                <a:cs typeface="Times New Roman" panose="02020603050405020304" pitchFamily="18" charset="0"/>
              </a:rPr>
              <a:t>Asia Pacific airline are working to attract new airlines.</a:t>
            </a:r>
          </a:p>
          <a:p>
            <a:pPr>
              <a:lnSpc>
                <a:spcPct val="200000"/>
              </a:lnSpc>
            </a:pPr>
            <a:r>
              <a:rPr lang="en-US" dirty="0" smtClean="0">
                <a:latin typeface="Times New Roman" panose="02020603050405020304" pitchFamily="18" charset="0"/>
                <a:cs typeface="Times New Roman" panose="02020603050405020304" pitchFamily="18" charset="0"/>
              </a:rPr>
              <a:t>Increased flights flown weekly. </a:t>
            </a:r>
          </a:p>
          <a:p>
            <a:pPr>
              <a:lnSpc>
                <a:spcPct val="200000"/>
              </a:lnSpc>
            </a:pPr>
            <a:endParaRPr lang="en-US" dirty="0"/>
          </a:p>
        </p:txBody>
      </p:sp>
    </p:spTree>
    <p:extLst>
      <p:ext uri="{BB962C8B-B14F-4D97-AF65-F5344CB8AC3E}">
        <p14:creationId xmlns:p14="http://schemas.microsoft.com/office/powerpoint/2010/main" xmlns="" val="3173973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itchFamily="18" charset="0"/>
                <a:cs typeface="Times New Roman" pitchFamily="18" charset="0"/>
              </a:rPr>
              <a:t>Other Tourism Aspects</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615820" y="1935480"/>
            <a:ext cx="10966580" cy="4922520"/>
          </a:xfrm>
        </p:spPr>
        <p:txBody>
          <a:bodyPr>
            <a:noAutofit/>
          </a:bodyPr>
          <a:lstStyle/>
          <a:p>
            <a:pPr>
              <a:lnSpc>
                <a:spcPct val="150000"/>
              </a:lnSpc>
            </a:pPr>
            <a:r>
              <a:rPr lang="en-US" sz="2800" dirty="0" smtClean="0">
                <a:latin typeface="Times New Roman" pitchFamily="18" charset="0"/>
                <a:cs typeface="Times New Roman" pitchFamily="18" charset="0"/>
              </a:rPr>
              <a:t>Asia pacific is home to profitable airlines.</a:t>
            </a:r>
          </a:p>
          <a:p>
            <a:pPr>
              <a:lnSpc>
                <a:spcPct val="150000"/>
              </a:lnSpc>
            </a:pPr>
            <a:r>
              <a:rPr lang="en-US" sz="2800" dirty="0" smtClean="0">
                <a:latin typeface="Times New Roman" pitchFamily="18" charset="0"/>
                <a:cs typeface="Times New Roman" pitchFamily="18" charset="0"/>
              </a:rPr>
              <a:t>China’s Belt and Road initiative.</a:t>
            </a:r>
          </a:p>
          <a:p>
            <a:pPr>
              <a:lnSpc>
                <a:spcPct val="150000"/>
              </a:lnSpc>
            </a:pPr>
            <a:r>
              <a:rPr lang="en-US" sz="2800" dirty="0" smtClean="0">
                <a:latin typeface="Times New Roman" pitchFamily="18" charset="0"/>
                <a:cs typeface="Times New Roman" pitchFamily="18" charset="0"/>
              </a:rPr>
              <a:t>According to </a:t>
            </a:r>
            <a:r>
              <a:rPr lang="en-US" sz="2800" dirty="0" err="1" smtClean="0">
                <a:latin typeface="Times New Roman" panose="02020603050405020304" pitchFamily="18" charset="0"/>
                <a:cs typeface="Times New Roman" panose="02020603050405020304" pitchFamily="18" charset="0"/>
              </a:rPr>
              <a:t>Tsui</a:t>
            </a:r>
            <a:r>
              <a:rPr lang="en-US" sz="2800" dirty="0" smtClean="0">
                <a:latin typeface="Times New Roman" panose="02020603050405020304" pitchFamily="18" charset="0"/>
                <a:cs typeface="Times New Roman" panose="02020603050405020304" pitchFamily="18" charset="0"/>
              </a:rPr>
              <a:t> et al. (2014), </a:t>
            </a:r>
            <a:r>
              <a:rPr lang="en-US" sz="2800" dirty="0" smtClean="0">
                <a:latin typeface="Times New Roman" pitchFamily="18" charset="0"/>
                <a:cs typeface="Times New Roman" pitchFamily="18" charset="0"/>
              </a:rPr>
              <a:t>Predictions </a:t>
            </a:r>
            <a:r>
              <a:rPr lang="en-US" sz="2800" dirty="0" smtClean="0">
                <a:latin typeface="Times New Roman" pitchFamily="18" charset="0"/>
                <a:cs typeface="Times New Roman" pitchFamily="18" charset="0"/>
              </a:rPr>
              <a:t>have been made that Asia Pacific will have majority of the leading markets.</a:t>
            </a:r>
          </a:p>
          <a:p>
            <a:pPr>
              <a:lnSpc>
                <a:spcPct val="150000"/>
              </a:lnSpc>
            </a:pPr>
            <a:r>
              <a:rPr lang="en-US" sz="2800" dirty="0" smtClean="0">
                <a:latin typeface="Times New Roman" pitchFamily="18" charset="0"/>
                <a:cs typeface="Times New Roman" pitchFamily="18" charset="0"/>
              </a:rPr>
              <a:t>Asia Pacific airline have partnered with other regions.</a:t>
            </a:r>
          </a:p>
          <a:p>
            <a:pPr>
              <a:lnSpc>
                <a:spcPct val="150000"/>
              </a:lnSpc>
            </a:pPr>
            <a:r>
              <a:rPr lang="en-US" sz="2800" dirty="0" smtClean="0">
                <a:latin typeface="Times New Roman" pitchFamily="18" charset="0"/>
                <a:cs typeface="Times New Roman" pitchFamily="18" charset="0"/>
              </a:rPr>
              <a:t>Incorporation of the liberalization policy in Asia Pacific nations.</a:t>
            </a:r>
          </a:p>
          <a:p>
            <a:pPr>
              <a:lnSpc>
                <a:spcPct val="150000"/>
              </a:lnSpc>
            </a:pPr>
            <a:endParaRPr lang="en-US" sz="2800" dirty="0" smtClean="0">
              <a:latin typeface="Times New Roman" pitchFamily="18" charset="0"/>
              <a:cs typeface="Times New Roman" pitchFamily="18" charset="0"/>
            </a:endParaRPr>
          </a:p>
          <a:p>
            <a:pPr>
              <a:lnSpc>
                <a:spcPct val="150000"/>
              </a:lnSpc>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xmlns="" val="1855706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itchFamily="18" charset="0"/>
                <a:cs typeface="Times New Roman" pitchFamily="18" charset="0"/>
              </a:rPr>
              <a:t>Conclusion </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10000"/>
          </a:bodyPr>
          <a:lstStyle/>
          <a:p>
            <a:pPr>
              <a:lnSpc>
                <a:spcPct val="200000"/>
              </a:lnSpc>
            </a:pPr>
            <a:r>
              <a:rPr lang="en-US" dirty="0" smtClean="0">
                <a:latin typeface="Times New Roman" pitchFamily="18" charset="0"/>
                <a:cs typeface="Times New Roman" pitchFamily="18" charset="0"/>
              </a:rPr>
              <a:t>The Asia Pacific region has great potential to develop it aviation industry.</a:t>
            </a:r>
          </a:p>
          <a:p>
            <a:pPr>
              <a:lnSpc>
                <a:spcPct val="200000"/>
              </a:lnSpc>
            </a:pPr>
            <a:r>
              <a:rPr lang="en-US" dirty="0" smtClean="0">
                <a:latin typeface="Times New Roman" pitchFamily="18" charset="0"/>
                <a:cs typeface="Times New Roman" pitchFamily="18" charset="0"/>
              </a:rPr>
              <a:t>However, with growth of this industry other challenges will arise that need to addressed to minimize losses in aviation. Nations such as China and India have greatly developed aviation system. In the future the industry will have fully grown making Asia Pacific region with greatest Air traffic, high profitability airlines and the best customer satisfaction services.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3491373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anose="02020603050405020304" pitchFamily="18" charset="0"/>
                <a:cs typeface="Times New Roman" panose="02020603050405020304" pitchFamily="18" charset="0"/>
              </a:rPr>
              <a:t>References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77500" lnSpcReduction="20000"/>
          </a:bodyPr>
          <a:lstStyle/>
          <a:p>
            <a:pPr indent="-457200">
              <a:lnSpc>
                <a:spcPct val="200000"/>
              </a:lnSpc>
              <a:buNone/>
            </a:pPr>
            <a:r>
              <a:rPr lang="en-US" dirty="0">
                <a:latin typeface="Times New Roman" panose="02020603050405020304" pitchFamily="18" charset="0"/>
                <a:cs typeface="Times New Roman" panose="02020603050405020304" pitchFamily="18" charset="0"/>
              </a:rPr>
              <a:t>Liou, J. J. (2012). Developing an integrated model for </a:t>
            </a:r>
            <a:r>
              <a:rPr lang="en-US" dirty="0" smtClean="0">
                <a:latin typeface="Times New Roman" panose="02020603050405020304" pitchFamily="18" charset="0"/>
                <a:cs typeface="Times New Roman" panose="02020603050405020304" pitchFamily="18" charset="0"/>
              </a:rPr>
              <a:t>the selection </a:t>
            </a:r>
            <a:r>
              <a:rPr lang="en-US" dirty="0">
                <a:latin typeface="Times New Roman" panose="02020603050405020304" pitchFamily="18" charset="0"/>
                <a:cs typeface="Times New Roman" panose="02020603050405020304" pitchFamily="18" charset="0"/>
              </a:rPr>
              <a:t>of strategic alliance partners in the airline industry. </a:t>
            </a:r>
            <a:r>
              <a:rPr lang="en-US" i="1" dirty="0">
                <a:latin typeface="Times New Roman" panose="02020603050405020304" pitchFamily="18" charset="0"/>
                <a:cs typeface="Times New Roman" panose="02020603050405020304" pitchFamily="18" charset="0"/>
              </a:rPr>
              <a:t>Knowledge-Based Systems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28</a:t>
            </a:r>
            <a:r>
              <a:rPr lang="en-US" dirty="0">
                <a:latin typeface="Times New Roman" panose="02020603050405020304" pitchFamily="18" charset="0"/>
                <a:cs typeface="Times New Roman" panose="02020603050405020304" pitchFamily="18" charset="0"/>
              </a:rPr>
              <a:t>, 59-67.</a:t>
            </a:r>
          </a:p>
          <a:p>
            <a:pPr indent="-457200">
              <a:lnSpc>
                <a:spcPct val="200000"/>
              </a:lnSpc>
              <a:buNone/>
            </a:pPr>
            <a:r>
              <a:rPr lang="en-US" dirty="0">
                <a:latin typeface="Times New Roman" panose="02020603050405020304" pitchFamily="18" charset="0"/>
                <a:cs typeface="Times New Roman" panose="02020603050405020304" pitchFamily="18" charset="0"/>
              </a:rPr>
              <a:t>Tsui, W. H. K., Balli, H. O., Gilbey, A., &amp; Gow, H. (2014). Operational efficiency of Asia–Pacific airports. </a:t>
            </a:r>
            <a:r>
              <a:rPr lang="en-US" i="1" dirty="0">
                <a:latin typeface="Times New Roman" panose="02020603050405020304" pitchFamily="18" charset="0"/>
                <a:cs typeface="Times New Roman" panose="02020603050405020304" pitchFamily="18" charset="0"/>
              </a:rPr>
              <a:t>Journal of Air Transport Management</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40</a:t>
            </a:r>
            <a:r>
              <a:rPr lang="en-US" dirty="0">
                <a:latin typeface="Times New Roman" panose="02020603050405020304" pitchFamily="18" charset="0"/>
                <a:cs typeface="Times New Roman" panose="02020603050405020304" pitchFamily="18" charset="0"/>
              </a:rPr>
              <a:t>, 16-24.</a:t>
            </a:r>
          </a:p>
          <a:p>
            <a:pPr indent="-457200">
              <a:lnSpc>
                <a:spcPct val="200000"/>
              </a:lnSpc>
              <a:buNone/>
            </a:pPr>
            <a:r>
              <a:rPr lang="en-US" dirty="0">
                <a:latin typeface="Times New Roman" panose="02020603050405020304" pitchFamily="18" charset="0"/>
                <a:cs typeface="Times New Roman" panose="02020603050405020304" pitchFamily="18" charset="0"/>
              </a:rPr>
              <a:t>Zhang, A., Hanaoka, S., Inamura, H., &amp; Ishikura, T. (2017). Low-cost carriers in Asia: Deregulation, regional liberalization and secondary airports. In </a:t>
            </a:r>
            <a:r>
              <a:rPr lang="en-US" i="1" dirty="0">
                <a:latin typeface="Times New Roman" panose="02020603050405020304" pitchFamily="18" charset="0"/>
                <a:cs typeface="Times New Roman" panose="02020603050405020304" pitchFamily="18" charset="0"/>
              </a:rPr>
              <a:t>Low Cost Carriers</a:t>
            </a:r>
            <a:r>
              <a:rPr lang="en-US" dirty="0">
                <a:latin typeface="Times New Roman" panose="02020603050405020304" pitchFamily="18" charset="0"/>
                <a:cs typeface="Times New Roman" panose="02020603050405020304" pitchFamily="18" charset="0"/>
              </a:rPr>
              <a:t> (pp. 55-69). Routledge.</a:t>
            </a:r>
          </a:p>
          <a:p>
            <a:pPr>
              <a:lnSpc>
                <a:spcPct val="200000"/>
              </a:lnSpc>
            </a:pPr>
            <a:endParaRPr lang="en-US" dirty="0"/>
          </a:p>
        </p:txBody>
      </p:sp>
    </p:spTree>
    <p:extLst>
      <p:ext uri="{BB962C8B-B14F-4D97-AF65-F5344CB8AC3E}">
        <p14:creationId xmlns:p14="http://schemas.microsoft.com/office/powerpoint/2010/main" xmlns="" val="34471550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391</TotalTime>
  <Words>2048</Words>
  <Application>Microsoft Office PowerPoint</Application>
  <PresentationFormat>Custom</PresentationFormat>
  <Paragraphs>108</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Flow</vt:lpstr>
      <vt:lpstr>Asia Pacific Potential for Airline Growth</vt:lpstr>
      <vt:lpstr>Asia Pacific Potential for Airline Growth</vt:lpstr>
      <vt:lpstr>Passenger and Cargo Traffic</vt:lpstr>
      <vt:lpstr>Technological Improvements</vt:lpstr>
      <vt:lpstr>Other Technological Improvements</vt:lpstr>
      <vt:lpstr>Economic Growth</vt:lpstr>
      <vt:lpstr>Advances in Airline Industry</vt:lpstr>
      <vt:lpstr>Other Advances in Airline Industry</vt:lpstr>
      <vt:lpstr>Tourism Aspects</vt:lpstr>
      <vt:lpstr>Other Tourism Aspects</vt:lpstr>
      <vt:lpstr>Conclusion </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Passenger and Cargo Traffic</dc:title>
  <dc:creator>Mukuhi</dc:creator>
  <cp:lastModifiedBy>mwaura</cp:lastModifiedBy>
  <cp:revision>38</cp:revision>
  <dcterms:created xsi:type="dcterms:W3CDTF">2018-09-19T20:03:42Z</dcterms:created>
  <dcterms:modified xsi:type="dcterms:W3CDTF">2018-09-20T03:08:43Z</dcterms:modified>
</cp:coreProperties>
</file>